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64" d="100"/>
          <a:sy n="64" d="100"/>
        </p:scale>
        <p:origin x="68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845124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379070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12323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2540343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386458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402272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השוואה">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845127" y="2507550"/>
            <a:ext cx="5156200" cy="3680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172200" y="2507550"/>
            <a:ext cx="5181601" cy="3680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Date Placeholder 6"/>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6AD96BA8-D28A-409C-AEDA-45B9D830338C}" type="slidenum">
              <a:rPr lang="he-IL" smtClean="0"/>
              <a:t>‹#›</a:t>
            </a:fld>
            <a:endParaRPr lang="he-IL"/>
          </a:p>
        </p:txBody>
      </p:sp>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Tree>
    <p:extLst>
      <p:ext uri="{BB962C8B-B14F-4D97-AF65-F5344CB8AC3E}">
        <p14:creationId xmlns:p14="http://schemas.microsoft.com/office/powerpoint/2010/main" val="42281237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כותרת בלבד">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6AD96BA8-D28A-409C-AEDA-45B9D830338C}" type="slidenum">
              <a:rPr lang="he-IL" smtClean="0"/>
              <a:t>‹#›</a:t>
            </a:fld>
            <a:endParaRPr lang="he-IL"/>
          </a:p>
        </p:txBody>
      </p:sp>
      <p:sp>
        <p:nvSpPr>
          <p:cNvPr id="6" name="Title 5"/>
          <p:cNvSpPr>
            <a:spLocks noGrp="1"/>
          </p:cNvSpPr>
          <p:nvPr>
            <p:ph type="title"/>
          </p:nvPr>
        </p:nvSpPr>
        <p:spPr/>
        <p:txBody>
          <a:bodyPr/>
          <a:lstStyle/>
          <a:p>
            <a:r>
              <a:rPr lang="he-IL"/>
              <a:t>לחץ כדי לערוך סגנון כותרת של תבנית בסיס</a:t>
            </a:r>
            <a:endParaRPr lang="en-US"/>
          </a:p>
        </p:txBody>
      </p:sp>
    </p:spTree>
    <p:extLst>
      <p:ext uri="{BB962C8B-B14F-4D97-AF65-F5344CB8AC3E}">
        <p14:creationId xmlns:p14="http://schemas.microsoft.com/office/powerpoint/2010/main" val="600263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1038287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146560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he-IL"/>
              <a:t>לחץ כדי לערוך סגנון כותרת של תבנית בסיס</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B386891B-A619-461F-88C9-E01B5158F0C2}" type="datetimeFigureOut">
              <a:rPr lang="he-IL" smtClean="0"/>
              <a:t>כ"ה/תשרי/תש"פ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6AD96BA8-D28A-409C-AEDA-45B9D830338C}" type="slidenum">
              <a:rPr lang="he-IL" smtClean="0"/>
              <a:t>‹#›</a:t>
            </a:fld>
            <a:endParaRPr lang="he-IL"/>
          </a:p>
        </p:txBody>
      </p:sp>
    </p:spTree>
    <p:extLst>
      <p:ext uri="{BB962C8B-B14F-4D97-AF65-F5344CB8AC3E}">
        <p14:creationId xmlns:p14="http://schemas.microsoft.com/office/powerpoint/2010/main" val="3855189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B386891B-A619-461F-88C9-E01B5158F0C2}" type="datetimeFigureOut">
              <a:rPr lang="he-IL" smtClean="0"/>
              <a:t>כ"ה/תשרי/תש"פ</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he-IL"/>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6AD96BA8-D28A-409C-AEDA-45B9D830338C}" type="slidenum">
              <a:rPr lang="he-IL" smtClean="0"/>
              <a:t>‹#›</a:t>
            </a:fld>
            <a:endParaRPr lang="he-IL"/>
          </a:p>
        </p:txBody>
      </p:sp>
    </p:spTree>
    <p:extLst>
      <p:ext uri="{BB962C8B-B14F-4D97-AF65-F5344CB8AC3E}">
        <p14:creationId xmlns:p14="http://schemas.microsoft.com/office/powerpoint/2010/main" val="17109261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youtube.com/watch?v=az1ZZ_cDuJ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www.youtube.com/watch?v=PNk_TeBEj8I&amp;t=9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CF93831-2D29-4705-97D7-BB9AA1FE9E44}"/>
              </a:ext>
            </a:extLst>
          </p:cNvPr>
          <p:cNvSpPr>
            <a:spLocks noGrp="1"/>
          </p:cNvSpPr>
          <p:nvPr>
            <p:ph type="ctrTitle"/>
          </p:nvPr>
        </p:nvSpPr>
        <p:spPr>
          <a:xfrm>
            <a:off x="603503" y="770466"/>
            <a:ext cx="9292209" cy="4123267"/>
          </a:xfrm>
        </p:spPr>
        <p:txBody>
          <a:bodyPr>
            <a:normAutofit/>
          </a:bodyPr>
          <a:lstStyle/>
          <a:p>
            <a:r>
              <a:rPr lang="he-IL" sz="9600">
                <a:solidFill>
                  <a:schemeClr val="accent1">
                    <a:lumMod val="75000"/>
                  </a:schemeClr>
                </a:solidFill>
              </a:rPr>
              <a:t>עמדות לגבי אופייה של ישראל כמדינה יהודית-ההיבט הדתי</a:t>
            </a:r>
          </a:p>
        </p:txBody>
      </p:sp>
      <p:sp>
        <p:nvSpPr>
          <p:cNvPr id="3" name="כותרת משנה 2">
            <a:extLst>
              <a:ext uri="{FF2B5EF4-FFF2-40B4-BE49-F238E27FC236}">
                <a16:creationId xmlns:a16="http://schemas.microsoft.com/office/drawing/2014/main" id="{CDC418EC-3687-4648-BAEB-7AC5C7073712}"/>
              </a:ext>
            </a:extLst>
          </p:cNvPr>
          <p:cNvSpPr>
            <a:spLocks noGrp="1"/>
          </p:cNvSpPr>
          <p:nvPr>
            <p:ph type="subTitle" idx="1"/>
          </p:nvPr>
        </p:nvSpPr>
        <p:spPr>
          <a:xfrm>
            <a:off x="667512" y="5537199"/>
            <a:ext cx="9228201" cy="800545"/>
          </a:xfrm>
        </p:spPr>
        <p:txBody>
          <a:bodyPr>
            <a:normAutofit/>
          </a:bodyPr>
          <a:lstStyle/>
          <a:p>
            <a:endParaRPr lang="he-IL" sz="3600">
              <a:solidFill>
                <a:srgbClr val="FFFFFF"/>
              </a:solidFill>
            </a:endParaRPr>
          </a:p>
        </p:txBody>
      </p:sp>
    </p:spTree>
    <p:extLst>
      <p:ext uri="{BB962C8B-B14F-4D97-AF65-F5344CB8AC3E}">
        <p14:creationId xmlns:p14="http://schemas.microsoft.com/office/powerpoint/2010/main" val="2377814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2A267F1-8265-497E-A362-32390DB17123}"/>
              </a:ext>
            </a:extLst>
          </p:cNvPr>
          <p:cNvSpPr>
            <a:spLocks noGrp="1"/>
          </p:cNvSpPr>
          <p:nvPr>
            <p:ph type="title"/>
          </p:nvPr>
        </p:nvSpPr>
        <p:spPr>
          <a:xfrm>
            <a:off x="1514292" y="513612"/>
            <a:ext cx="9894133" cy="1031216"/>
          </a:xfrm>
        </p:spPr>
        <p:txBody>
          <a:bodyPr anchor="b">
            <a:normAutofit/>
          </a:bodyPr>
          <a:lstStyle/>
          <a:p>
            <a:endParaRPr lang="he-IL"/>
          </a:p>
        </p:txBody>
      </p:sp>
      <p:sp>
        <p:nvSpPr>
          <p:cNvPr id="3" name="מציין מיקום תוכן 2">
            <a:extLst>
              <a:ext uri="{FF2B5EF4-FFF2-40B4-BE49-F238E27FC236}">
                <a16:creationId xmlns:a16="http://schemas.microsoft.com/office/drawing/2014/main" id="{08EA4499-FCB7-470A-8D6B-EA1C49FC928B}"/>
              </a:ext>
            </a:extLst>
          </p:cNvPr>
          <p:cNvSpPr>
            <a:spLocks noGrp="1"/>
          </p:cNvSpPr>
          <p:nvPr>
            <p:ph idx="1"/>
          </p:nvPr>
        </p:nvSpPr>
        <p:spPr>
          <a:xfrm>
            <a:off x="7781373" y="2279151"/>
            <a:ext cx="3627063" cy="3387145"/>
          </a:xfrm>
        </p:spPr>
        <p:txBody>
          <a:bodyPr anchor="ctr">
            <a:normAutofit/>
          </a:bodyPr>
          <a:lstStyle/>
          <a:p>
            <a:r>
              <a:rPr lang="he-IL" dirty="0">
                <a:solidFill>
                  <a:schemeClr val="tx2"/>
                </a:solidFill>
              </a:rPr>
              <a:t>יש המעוניינים בהרחבה של השפעת הדת במדינה ויש הרוצים בצמצום ההשפעה.</a:t>
            </a:r>
          </a:p>
          <a:p>
            <a:r>
              <a:rPr lang="he-IL" dirty="0">
                <a:solidFill>
                  <a:schemeClr val="tx2"/>
                </a:solidFill>
              </a:rPr>
              <a:t>כדי לבחון מה העמדה שלפנינו יש לשאול "מה מידת השילוב הרצויה של הדת במדינה"?</a:t>
            </a:r>
          </a:p>
        </p:txBody>
      </p:sp>
      <p:pic>
        <p:nvPicPr>
          <p:cNvPr id="5" name="תמונה 4">
            <a:extLst>
              <a:ext uri="{FF2B5EF4-FFF2-40B4-BE49-F238E27FC236}">
                <a16:creationId xmlns:a16="http://schemas.microsoft.com/office/drawing/2014/main" id="{D4E7FA5D-BCD2-4FD9-9375-4BBCE4B984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9670" y="2589086"/>
            <a:ext cx="4898627" cy="2755478"/>
          </a:xfrm>
          <a:prstGeom prst="rect">
            <a:avLst/>
          </a:prstGeom>
        </p:spPr>
      </p:pic>
    </p:spTree>
    <p:extLst>
      <p:ext uri="{BB962C8B-B14F-4D97-AF65-F5344CB8AC3E}">
        <p14:creationId xmlns:p14="http://schemas.microsoft.com/office/powerpoint/2010/main" val="2422058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8F8EE9A-C64F-451A-9FA9-D0BF4820BC4C}"/>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he-IL" dirty="0"/>
              <a:t>רצף העמדות כלפי מדינת ישראל בהיבט הדתי:</a:t>
            </a:r>
          </a:p>
        </p:txBody>
      </p:sp>
      <p:sp>
        <p:nvSpPr>
          <p:cNvPr id="3" name="מציין מיקום תוכן 2">
            <a:extLst>
              <a:ext uri="{FF2B5EF4-FFF2-40B4-BE49-F238E27FC236}">
                <a16:creationId xmlns:a16="http://schemas.microsoft.com/office/drawing/2014/main" id="{70D10817-620A-42FC-8D67-B5E7F58F9564}"/>
              </a:ext>
            </a:extLst>
          </p:cNvPr>
          <p:cNvSpPr>
            <a:spLocks noGrp="1"/>
          </p:cNvSpPr>
          <p:nvPr>
            <p:ph idx="1"/>
          </p:nvPr>
        </p:nvSpPr>
        <p:spPr>
          <a:xfrm>
            <a:off x="291662" y="1908011"/>
            <a:ext cx="10515600" cy="435133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endParaRPr lang="he-IL" dirty="0"/>
          </a:p>
          <a:p>
            <a:endParaRPr lang="he-IL" dirty="0"/>
          </a:p>
          <a:p>
            <a:endParaRPr lang="he-IL" dirty="0"/>
          </a:p>
          <a:p>
            <a:endParaRPr lang="he-IL" dirty="0"/>
          </a:p>
          <a:p>
            <a:endParaRPr lang="he-IL" dirty="0"/>
          </a:p>
          <a:p>
            <a:endParaRPr lang="he-IL" dirty="0"/>
          </a:p>
        </p:txBody>
      </p:sp>
      <p:sp>
        <p:nvSpPr>
          <p:cNvPr id="4" name="חץ: שמאלה-ימינה 3">
            <a:extLst>
              <a:ext uri="{FF2B5EF4-FFF2-40B4-BE49-F238E27FC236}">
                <a16:creationId xmlns:a16="http://schemas.microsoft.com/office/drawing/2014/main" id="{21780368-5EE5-4281-9D63-D8C7A61EF4E8}"/>
              </a:ext>
            </a:extLst>
          </p:cNvPr>
          <p:cNvSpPr/>
          <p:nvPr/>
        </p:nvSpPr>
        <p:spPr>
          <a:xfrm>
            <a:off x="2717033" y="2919412"/>
            <a:ext cx="7972425" cy="1019175"/>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he-IL" dirty="0"/>
              <a:t>מדינת הלכה                                                                      הפרדת דת ממדינה</a:t>
            </a:r>
          </a:p>
        </p:txBody>
      </p:sp>
      <p:sp>
        <p:nvSpPr>
          <p:cNvPr id="5" name="מלבן 4">
            <a:extLst>
              <a:ext uri="{FF2B5EF4-FFF2-40B4-BE49-F238E27FC236}">
                <a16:creationId xmlns:a16="http://schemas.microsoft.com/office/drawing/2014/main" id="{44C67261-4861-4723-9962-15D4907131FA}"/>
              </a:ext>
            </a:extLst>
          </p:cNvPr>
          <p:cNvSpPr/>
          <p:nvPr/>
        </p:nvSpPr>
        <p:spPr>
          <a:xfrm>
            <a:off x="9782175" y="4552951"/>
            <a:ext cx="1481136" cy="136366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tx2"/>
                </a:solidFill>
              </a:rPr>
              <a:t>מדינת הלכה</a:t>
            </a:r>
          </a:p>
        </p:txBody>
      </p:sp>
      <p:sp>
        <p:nvSpPr>
          <p:cNvPr id="6" name="מלבן 5">
            <a:extLst>
              <a:ext uri="{FF2B5EF4-FFF2-40B4-BE49-F238E27FC236}">
                <a16:creationId xmlns:a16="http://schemas.microsoft.com/office/drawing/2014/main" id="{AD28D8A4-6F23-4C0A-B031-EE18AA23EA3B}"/>
              </a:ext>
            </a:extLst>
          </p:cNvPr>
          <p:cNvSpPr/>
          <p:nvPr/>
        </p:nvSpPr>
        <p:spPr>
          <a:xfrm>
            <a:off x="7696199" y="4552950"/>
            <a:ext cx="1481135" cy="136366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tx2"/>
                </a:solidFill>
              </a:rPr>
              <a:t>מדינה המשלבת חקיקה דתית-הלכתית בהיקף חלקי</a:t>
            </a:r>
          </a:p>
        </p:txBody>
      </p:sp>
      <p:sp>
        <p:nvSpPr>
          <p:cNvPr id="7" name="מלבן 6">
            <a:extLst>
              <a:ext uri="{FF2B5EF4-FFF2-40B4-BE49-F238E27FC236}">
                <a16:creationId xmlns:a16="http://schemas.microsoft.com/office/drawing/2014/main" id="{4DC6D4DE-6FD8-4569-A0FF-00F91DB142B0}"/>
              </a:ext>
            </a:extLst>
          </p:cNvPr>
          <p:cNvSpPr/>
          <p:nvPr/>
        </p:nvSpPr>
        <p:spPr>
          <a:xfrm>
            <a:off x="5281612" y="4552950"/>
            <a:ext cx="1538287" cy="1363662"/>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a:solidFill>
                  <a:schemeClr val="tx2"/>
                </a:solidFill>
              </a:rPr>
              <a:t>מדינה מסורתית (מורשתית)-תרבותית</a:t>
            </a:r>
            <a:endParaRPr lang="he-IL" dirty="0">
              <a:solidFill>
                <a:schemeClr val="tx2"/>
              </a:solidFill>
            </a:endParaRPr>
          </a:p>
        </p:txBody>
      </p:sp>
      <p:sp>
        <p:nvSpPr>
          <p:cNvPr id="8" name="מלבן 7">
            <a:extLst>
              <a:ext uri="{FF2B5EF4-FFF2-40B4-BE49-F238E27FC236}">
                <a16:creationId xmlns:a16="http://schemas.microsoft.com/office/drawing/2014/main" id="{5F244D3E-3934-4F1A-BF48-E8AACCB2BC7C}"/>
              </a:ext>
            </a:extLst>
          </p:cNvPr>
          <p:cNvSpPr/>
          <p:nvPr/>
        </p:nvSpPr>
        <p:spPr>
          <a:xfrm>
            <a:off x="2476499" y="4552949"/>
            <a:ext cx="1695451" cy="136366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solidFill>
                  <a:schemeClr val="tx2"/>
                </a:solidFill>
              </a:rPr>
              <a:t>מדינה חילונית שיש בה הפרדה מלאה בין הדת למדינה</a:t>
            </a:r>
          </a:p>
        </p:txBody>
      </p:sp>
    </p:spTree>
    <p:extLst>
      <p:ext uri="{BB962C8B-B14F-4D97-AF65-F5344CB8AC3E}">
        <p14:creationId xmlns:p14="http://schemas.microsoft.com/office/powerpoint/2010/main" val="3201443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2EE35EA-FC4D-4211-8BFE-C6902D07FA97}"/>
              </a:ext>
            </a:extLst>
          </p:cNvPr>
          <p:cNvSpPr>
            <a:spLocks noGrp="1"/>
          </p:cNvSpPr>
          <p:nvPr>
            <p:ph type="title"/>
          </p:nvPr>
        </p:nvSpPr>
        <p:spPr>
          <a:xfrm>
            <a:off x="997427" y="447675"/>
            <a:ext cx="10261938" cy="1076325"/>
          </a:xfrm>
        </p:spPr>
        <p:txBody>
          <a:bodyPr>
            <a:normAutofit/>
          </a:bodyPr>
          <a:lstStyle/>
          <a:p>
            <a:pPr algn="ctr"/>
            <a:r>
              <a:rPr lang="he-IL" dirty="0"/>
              <a:t>מדינת הלכה</a:t>
            </a:r>
          </a:p>
        </p:txBody>
      </p:sp>
      <p:sp>
        <p:nvSpPr>
          <p:cNvPr id="3" name="מציין מיקום תוכן 2">
            <a:extLst>
              <a:ext uri="{FF2B5EF4-FFF2-40B4-BE49-F238E27FC236}">
                <a16:creationId xmlns:a16="http://schemas.microsoft.com/office/drawing/2014/main" id="{DDCE5EE9-7CEC-454B-8D64-3AF7C23CE2A9}"/>
              </a:ext>
            </a:extLst>
          </p:cNvPr>
          <p:cNvSpPr>
            <a:spLocks noGrp="1"/>
          </p:cNvSpPr>
          <p:nvPr>
            <p:ph idx="1"/>
          </p:nvPr>
        </p:nvSpPr>
        <p:spPr>
          <a:xfrm>
            <a:off x="4048125" y="1428750"/>
            <a:ext cx="7410450" cy="4648200"/>
          </a:xfrm>
        </p:spPr>
        <p:txBody>
          <a:bodyPr>
            <a:normAutofit fontScale="92500" lnSpcReduction="20000"/>
          </a:bodyPr>
          <a:lstStyle/>
          <a:p>
            <a:r>
              <a:rPr lang="he-IL" dirty="0">
                <a:solidFill>
                  <a:schemeClr val="tx2"/>
                </a:solidFill>
              </a:rPr>
              <a:t>עמדה המדגישה באופן מובהק את היסוד הדתי כעיקרון שצריך לקבל קדימות מוחלטת בקביעת חוקי המדינה.</a:t>
            </a:r>
          </a:p>
          <a:p>
            <a:r>
              <a:rPr lang="he-IL" dirty="0">
                <a:solidFill>
                  <a:schemeClr val="tx2"/>
                </a:solidFill>
              </a:rPr>
              <a:t>מקור הסמכות במדינה הוא ההלכה היהודית ולא האזרחים, בשונה מדמוקרטיה. חוקי המדינה ייקבעו על פי דיני התורה בכל תחומי החיים.</a:t>
            </a:r>
          </a:p>
          <a:p>
            <a:r>
              <a:rPr lang="he-IL" dirty="0">
                <a:solidFill>
                  <a:schemeClr val="tx2"/>
                </a:solidFill>
              </a:rPr>
              <a:t>בקרב מחזיקים בדעה זו יש תפיסות שונות לגבי מידת האכיפה הרצויה בפועל מצד המדינה במרחב הפרטי של האזרח.</a:t>
            </a:r>
          </a:p>
          <a:p>
            <a:r>
              <a:rPr lang="he-IL" dirty="0">
                <a:solidFill>
                  <a:schemeClr val="tx2"/>
                </a:solidFill>
              </a:rPr>
              <a:t>המדינה לא תהא דמוקרטית אבל יהיו בה מאפיינים דתיים שמתיישבים עם מאפיינים דמוקרטים כגון: "אחרי רבים להטות" –הכרעת הרוב ו"כל אדם נברא בצלם" (כבוד האדם)</a:t>
            </a:r>
          </a:p>
          <a:p>
            <a:r>
              <a:rPr lang="en-US" dirty="0">
                <a:hlinkClick r:id="rId2"/>
              </a:rPr>
              <a:t>https://www.youtube.com/watch?v=az1ZZ_cDuJc</a:t>
            </a:r>
            <a:endParaRPr lang="he-IL" dirty="0"/>
          </a:p>
          <a:p>
            <a:endParaRPr lang="he-IL" sz="1800" dirty="0"/>
          </a:p>
        </p:txBody>
      </p:sp>
      <p:pic>
        <p:nvPicPr>
          <p:cNvPr id="5" name="תמונה 4">
            <a:extLst>
              <a:ext uri="{FF2B5EF4-FFF2-40B4-BE49-F238E27FC236}">
                <a16:creationId xmlns:a16="http://schemas.microsoft.com/office/drawing/2014/main" id="{D301615B-EF4B-4325-BD85-8B17D6C312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153" y="1649120"/>
            <a:ext cx="3312083" cy="2409541"/>
          </a:xfrm>
          <a:prstGeom prst="rect">
            <a:avLst/>
          </a:prstGeom>
        </p:spPr>
      </p:pic>
    </p:spTree>
    <p:extLst>
      <p:ext uri="{BB962C8B-B14F-4D97-AF65-F5344CB8AC3E}">
        <p14:creationId xmlns:p14="http://schemas.microsoft.com/office/powerpoint/2010/main" val="2496234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46915C5C-D320-45AA-9F8F-8D3163AFE3D8}"/>
              </a:ext>
            </a:extLst>
          </p:cNvPr>
          <p:cNvSpPr>
            <a:spLocks noGrp="1"/>
          </p:cNvSpPr>
          <p:nvPr>
            <p:ph type="title"/>
          </p:nvPr>
        </p:nvSpPr>
        <p:spPr>
          <a:xfrm>
            <a:off x="3352799" y="365760"/>
            <a:ext cx="8007927" cy="1011095"/>
          </a:xfrm>
        </p:spPr>
        <p:txBody>
          <a:bodyPr>
            <a:normAutofit fontScale="90000"/>
          </a:bodyPr>
          <a:lstStyle/>
          <a:p>
            <a:pPr algn="ctr"/>
            <a:r>
              <a:rPr lang="he-IL" dirty="0"/>
              <a:t>מדינה המשלבת חקיקה דתית-הלכתית בהיקף חלקי</a:t>
            </a:r>
          </a:p>
        </p:txBody>
      </p:sp>
      <p:sp>
        <p:nvSpPr>
          <p:cNvPr id="3" name="מציין מיקום תוכן 2">
            <a:extLst>
              <a:ext uri="{FF2B5EF4-FFF2-40B4-BE49-F238E27FC236}">
                <a16:creationId xmlns:a16="http://schemas.microsoft.com/office/drawing/2014/main" id="{AE4C6C0D-143C-4F77-91D9-FF339A5D44A5}"/>
              </a:ext>
            </a:extLst>
          </p:cNvPr>
          <p:cNvSpPr>
            <a:spLocks noGrp="1"/>
          </p:cNvSpPr>
          <p:nvPr>
            <p:ph idx="1"/>
          </p:nvPr>
        </p:nvSpPr>
        <p:spPr>
          <a:xfrm>
            <a:off x="3081130" y="1570383"/>
            <a:ext cx="8272670" cy="4542182"/>
          </a:xfrm>
        </p:spPr>
        <p:txBody>
          <a:bodyPr>
            <a:normAutofit/>
          </a:bodyPr>
          <a:lstStyle/>
          <a:p>
            <a:pPr defTabSz="727075"/>
            <a:r>
              <a:rPr lang="he-IL" dirty="0">
                <a:solidFill>
                  <a:schemeClr val="tx2"/>
                </a:solidFill>
              </a:rPr>
              <a:t>מקור הסמכות במדינה הוא ציבור האזרחים (דמוקרטיה)</a:t>
            </a:r>
          </a:p>
          <a:p>
            <a:pPr defTabSz="727075"/>
            <a:r>
              <a:rPr lang="he-IL" dirty="0">
                <a:solidFill>
                  <a:schemeClr val="tx2"/>
                </a:solidFill>
              </a:rPr>
              <a:t>למדינה יש ערך דתי ולכן עלייה לשאוף לשלב מרכיבים הלכתיים בחקיקה ובמרחב הציבורי משיקולים דתיים.</a:t>
            </a:r>
          </a:p>
          <a:p>
            <a:pPr defTabSz="727075"/>
            <a:r>
              <a:rPr lang="he-IL" dirty="0">
                <a:solidFill>
                  <a:schemeClr val="tx2"/>
                </a:solidFill>
              </a:rPr>
              <a:t>בין שני היסודות, הדתי והדמוקרטי, עשוי להיווצר מתח, ולכן יש לחתור לפתרונות שונים ביניהם</a:t>
            </a:r>
          </a:p>
          <a:p>
            <a:pPr defTabSz="727075"/>
            <a:r>
              <a:rPr lang="he-IL" dirty="0">
                <a:solidFill>
                  <a:schemeClr val="tx2"/>
                </a:solidFill>
              </a:rPr>
              <a:t>יהדותה של המדינה תתבטא בחיזוק/שימור האופי הדתי/הלכתי בעיקר במרחב הציבורי, בתחום המעמד האישי, ובשילוב המשפט העברי בחקיקה ובפסיקה.</a:t>
            </a:r>
          </a:p>
          <a:p>
            <a:pPr defTabSz="727075"/>
            <a:endParaRPr lang="he-IL" dirty="0"/>
          </a:p>
          <a:p>
            <a:pPr marL="1371600" lvl="3" indent="0" defTabSz="727075">
              <a:buNone/>
            </a:pPr>
            <a:r>
              <a:rPr lang="he-IL" b="1" dirty="0"/>
              <a:t>                -   עמדה מרכזית-</a:t>
            </a:r>
          </a:p>
        </p:txBody>
      </p:sp>
      <p:pic>
        <p:nvPicPr>
          <p:cNvPr id="5" name="תמונה 4">
            <a:extLst>
              <a:ext uri="{FF2B5EF4-FFF2-40B4-BE49-F238E27FC236}">
                <a16:creationId xmlns:a16="http://schemas.microsoft.com/office/drawing/2014/main" id="{851DB00A-0F32-4B26-A462-1CAB776557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320" y="200025"/>
            <a:ext cx="2325370" cy="3488055"/>
          </a:xfrm>
          <a:prstGeom prst="rect">
            <a:avLst/>
          </a:prstGeom>
        </p:spPr>
      </p:pic>
    </p:spTree>
    <p:extLst>
      <p:ext uri="{BB962C8B-B14F-4D97-AF65-F5344CB8AC3E}">
        <p14:creationId xmlns:p14="http://schemas.microsoft.com/office/powerpoint/2010/main" val="1343309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E934D98-8665-42DB-9337-426D96C7F19B}"/>
              </a:ext>
            </a:extLst>
          </p:cNvPr>
          <p:cNvSpPr>
            <a:spLocks noGrp="1"/>
          </p:cNvSpPr>
          <p:nvPr>
            <p:ph type="title"/>
          </p:nvPr>
        </p:nvSpPr>
        <p:spPr/>
        <p:txBody>
          <a:bodyPr/>
          <a:lstStyle/>
          <a:p>
            <a:pPr algn="ctr"/>
            <a:r>
              <a:rPr lang="he-IL" dirty="0"/>
              <a:t>מדינה מסורתית (</a:t>
            </a:r>
            <a:r>
              <a:rPr lang="he-IL" dirty="0" err="1"/>
              <a:t>מורשתית</a:t>
            </a:r>
            <a:r>
              <a:rPr lang="he-IL" dirty="0"/>
              <a:t>) תרבותית</a:t>
            </a:r>
          </a:p>
        </p:txBody>
      </p:sp>
      <p:sp>
        <p:nvSpPr>
          <p:cNvPr id="3" name="מציין מיקום תוכן 2">
            <a:extLst>
              <a:ext uri="{FF2B5EF4-FFF2-40B4-BE49-F238E27FC236}">
                <a16:creationId xmlns:a16="http://schemas.microsoft.com/office/drawing/2014/main" id="{B2F5C306-6913-4444-A6E0-B4FAAFC28E6C}"/>
              </a:ext>
            </a:extLst>
          </p:cNvPr>
          <p:cNvSpPr>
            <a:spLocks noGrp="1"/>
          </p:cNvSpPr>
          <p:nvPr>
            <p:ph idx="1"/>
          </p:nvPr>
        </p:nvSpPr>
        <p:spPr/>
        <p:txBody>
          <a:bodyPr/>
          <a:lstStyle/>
          <a:p>
            <a:r>
              <a:rPr lang="he-IL" dirty="0">
                <a:solidFill>
                  <a:schemeClr val="tx2"/>
                </a:solidFill>
              </a:rPr>
              <a:t>עמדה מרכזית כלפי האופי הרצוי של מדינת ישראל מההיבט הדתי</a:t>
            </a:r>
          </a:p>
          <a:p>
            <a:r>
              <a:rPr lang="he-IL" dirty="0">
                <a:solidFill>
                  <a:schemeClr val="tx2"/>
                </a:solidFill>
              </a:rPr>
              <a:t>מקור הסמכות במדינה הוא ציבור האזרחים(דמוקרטיה)</a:t>
            </a:r>
          </a:p>
          <a:p>
            <a:r>
              <a:rPr lang="he-IL" dirty="0">
                <a:solidFill>
                  <a:schemeClr val="tx2"/>
                </a:solidFill>
              </a:rPr>
              <a:t>מדינת ישראל, כמדינת העם היהודי, צריכה לתת ביטוי בחקיקה ובמרחב הציבורי למורשת היהודית במובן התרבותי והלאומי, מתוך זיקה למורשת/מסורת אך ללא מחויבות להלכה.</a:t>
            </a:r>
          </a:p>
          <a:p>
            <a:endParaRPr lang="he-IL" dirty="0">
              <a:solidFill>
                <a:schemeClr val="tx2"/>
              </a:solidFill>
            </a:endParaRPr>
          </a:p>
          <a:p>
            <a:endParaRPr lang="he-IL" dirty="0">
              <a:solidFill>
                <a:schemeClr val="tx2"/>
              </a:solidFill>
            </a:endParaRPr>
          </a:p>
          <a:p>
            <a:pPr marL="0" indent="0">
              <a:buNone/>
            </a:pPr>
            <a:r>
              <a:rPr lang="he-IL" sz="2400" b="1" dirty="0"/>
              <a:t>                               -עמדה מרכזית-</a:t>
            </a:r>
          </a:p>
          <a:p>
            <a:endParaRPr lang="he-IL" dirty="0"/>
          </a:p>
        </p:txBody>
      </p:sp>
      <p:pic>
        <p:nvPicPr>
          <p:cNvPr id="5" name="תמונה 4">
            <a:extLst>
              <a:ext uri="{FF2B5EF4-FFF2-40B4-BE49-F238E27FC236}">
                <a16:creationId xmlns:a16="http://schemas.microsoft.com/office/drawing/2014/main" id="{C26C99F3-73AF-4D35-BCA9-4178C3F05E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5127" y="4084982"/>
            <a:ext cx="3313043" cy="2484782"/>
          </a:xfrm>
          <a:prstGeom prst="rect">
            <a:avLst/>
          </a:prstGeom>
        </p:spPr>
      </p:pic>
    </p:spTree>
    <p:extLst>
      <p:ext uri="{BB962C8B-B14F-4D97-AF65-F5344CB8AC3E}">
        <p14:creationId xmlns:p14="http://schemas.microsoft.com/office/powerpoint/2010/main" val="1436156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8612B43-DEDA-4FB3-88B7-F78B717452CA}"/>
              </a:ext>
            </a:extLst>
          </p:cNvPr>
          <p:cNvSpPr>
            <a:spLocks noGrp="1"/>
          </p:cNvSpPr>
          <p:nvPr>
            <p:ph type="title"/>
          </p:nvPr>
        </p:nvSpPr>
        <p:spPr/>
        <p:txBody>
          <a:bodyPr/>
          <a:lstStyle/>
          <a:p>
            <a:r>
              <a:rPr lang="he-IL" dirty="0"/>
              <a:t>מדינה חילונית שיש בה הפרדה מלאה בין דת למדינה</a:t>
            </a:r>
          </a:p>
        </p:txBody>
      </p:sp>
      <p:sp>
        <p:nvSpPr>
          <p:cNvPr id="3" name="מציין מיקום תוכן 2">
            <a:extLst>
              <a:ext uri="{FF2B5EF4-FFF2-40B4-BE49-F238E27FC236}">
                <a16:creationId xmlns:a16="http://schemas.microsoft.com/office/drawing/2014/main" id="{244AA34A-E963-4100-87A9-90B824FD98EF}"/>
              </a:ext>
            </a:extLst>
          </p:cNvPr>
          <p:cNvSpPr>
            <a:spLocks noGrp="1"/>
          </p:cNvSpPr>
          <p:nvPr>
            <p:ph idx="1"/>
          </p:nvPr>
        </p:nvSpPr>
        <p:spPr/>
        <p:txBody>
          <a:bodyPr/>
          <a:lstStyle/>
          <a:p>
            <a:r>
              <a:rPr lang="he-IL" dirty="0">
                <a:solidFill>
                  <a:schemeClr val="tx2"/>
                </a:solidFill>
              </a:rPr>
              <a:t>מקור הסמכות במדינה הוא ציבור האזרחים</a:t>
            </a:r>
          </a:p>
          <a:p>
            <a:r>
              <a:rPr lang="he-IL" dirty="0">
                <a:solidFill>
                  <a:schemeClr val="tx2"/>
                </a:solidFill>
              </a:rPr>
              <a:t>המדינה יהודית מבחינה לאומית, אך יש להפריד לחלוטין בין הדת והמורשת היהודית לבין המדינה/המוסדות הפוליטיים, למעט סמלים.</a:t>
            </a:r>
          </a:p>
          <a:p>
            <a:r>
              <a:rPr lang="he-IL" dirty="0">
                <a:solidFill>
                  <a:schemeClr val="tx2"/>
                </a:solidFill>
              </a:rPr>
              <a:t>אין זה מתפקידה של המדינה לחוקק חוקים בעלי אופי דתי, להעניק שירותים דתיים או להתערב בענייני דת, אך עליה לאפשר קיום פולחן דתי פרטי.</a:t>
            </a:r>
          </a:p>
          <a:p>
            <a:endParaRPr lang="he-IL" dirty="0">
              <a:solidFill>
                <a:schemeClr val="tx2"/>
              </a:solidFill>
            </a:endParaRPr>
          </a:p>
          <a:p>
            <a:r>
              <a:rPr lang="en-US">
                <a:hlinkClick r:id="rId2"/>
              </a:rPr>
              <a:t>https://www.youtube.com/watch?v=PNk_TeBEj8I&amp;t=9s</a:t>
            </a:r>
            <a:endParaRPr lang="he-IL" dirty="0">
              <a:solidFill>
                <a:schemeClr val="tx2"/>
              </a:solidFill>
            </a:endParaRPr>
          </a:p>
          <a:p>
            <a:endParaRPr lang="he-IL" dirty="0"/>
          </a:p>
        </p:txBody>
      </p:sp>
      <p:pic>
        <p:nvPicPr>
          <p:cNvPr id="5" name="תמונה 4">
            <a:extLst>
              <a:ext uri="{FF2B5EF4-FFF2-40B4-BE49-F238E27FC236}">
                <a16:creationId xmlns:a16="http://schemas.microsoft.com/office/drawing/2014/main" id="{61792C9C-7246-40A7-9F06-F16AD73B14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95" y="4123997"/>
            <a:ext cx="4171308" cy="2734003"/>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1999286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2" name="כותרת 1">
            <a:extLst>
              <a:ext uri="{FF2B5EF4-FFF2-40B4-BE49-F238E27FC236}">
                <a16:creationId xmlns:a16="http://schemas.microsoft.com/office/drawing/2014/main" id="{0425C822-FC19-4409-AC98-E3AB2E89518D}"/>
              </a:ext>
            </a:extLst>
          </p:cNvPr>
          <p:cNvSpPr>
            <a:spLocks noGrp="1"/>
          </p:cNvSpPr>
          <p:nvPr>
            <p:ph type="title"/>
          </p:nvPr>
        </p:nvSpPr>
        <p:spPr>
          <a:xfrm>
            <a:off x="845127" y="365760"/>
            <a:ext cx="10515600" cy="1015365"/>
          </a:xfrm>
        </p:spPr>
        <p:txBody>
          <a:bodyPr/>
          <a:lstStyle/>
          <a:p>
            <a:pPr algn="ctr"/>
            <a:r>
              <a:rPr lang="he-IL" dirty="0"/>
              <a:t>תרגול</a:t>
            </a:r>
          </a:p>
        </p:txBody>
      </p:sp>
      <p:sp>
        <p:nvSpPr>
          <p:cNvPr id="3" name="מציין מיקום תוכן 2">
            <a:extLst>
              <a:ext uri="{FF2B5EF4-FFF2-40B4-BE49-F238E27FC236}">
                <a16:creationId xmlns:a16="http://schemas.microsoft.com/office/drawing/2014/main" id="{A61F204D-DF1D-4647-9411-A3D41315CE94}"/>
              </a:ext>
            </a:extLst>
          </p:cNvPr>
          <p:cNvSpPr>
            <a:spLocks noGrp="1"/>
          </p:cNvSpPr>
          <p:nvPr>
            <p:ph idx="1"/>
          </p:nvPr>
        </p:nvSpPr>
        <p:spPr>
          <a:xfrm>
            <a:off x="838200" y="1381125"/>
            <a:ext cx="10515600" cy="479583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r>
              <a:rPr lang="he-IL" dirty="0">
                <a:solidFill>
                  <a:schemeClr val="tx2"/>
                </a:solidFill>
              </a:rPr>
              <a:t>בעת האחרונה הוגשה לבית משפט עתירה נגד התנהלות בתי חולים האוסרת על המבקרים להכניס לבתיה"ח אוכל שאינו כשר לפסח במהלך ימי החג. העותרים טענו כי אינם מקפידים על כשרות האוכל ולכן הם רשאים להכניס כרצונם כל מאכל שהם נוהגים לאכול.</a:t>
            </a:r>
          </a:p>
          <a:p>
            <a:r>
              <a:rPr lang="he-IL" dirty="0">
                <a:solidFill>
                  <a:schemeClr val="tx2"/>
                </a:solidFill>
              </a:rPr>
              <a:t>בתשובה לעתירה הסביר דובר ביה"ח, כי הכנסת חמץ לביה"ח עלולה </a:t>
            </a:r>
            <a:r>
              <a:rPr lang="he-IL" dirty="0" err="1">
                <a:solidFill>
                  <a:schemeClr val="tx2"/>
                </a:solidFill>
              </a:rPr>
              <a:t>ליור</a:t>
            </a:r>
            <a:r>
              <a:rPr lang="he-IL" dirty="0">
                <a:solidFill>
                  <a:schemeClr val="tx2"/>
                </a:solidFill>
              </a:rPr>
              <a:t> בעיה הלכתית חמור. הוא הוסיף כי הנהלת בית החולים ממבינה שאיסור זה פוגע בזכויות של מקצת המאושפזים ומצטערת על כך, אך ביקש להזכיר שמדינת ישראל היא דמוקרטית וגם יהודית, </a:t>
            </a:r>
            <a:r>
              <a:rPr lang="he-IL" dirty="0" err="1">
                <a:solidFill>
                  <a:schemeClr val="tx2"/>
                </a:solidFill>
              </a:rPr>
              <a:t>ומכיון</a:t>
            </a:r>
            <a:r>
              <a:rPr lang="he-IL" dirty="0">
                <a:solidFill>
                  <a:schemeClr val="tx2"/>
                </a:solidFill>
              </a:rPr>
              <a:t> שבית החולים הוא מוסד ציבורי, ראוי לשמור בו את ההלכה היהודית שעל פיה אסור לאכול חמץ בפסח.</a:t>
            </a:r>
          </a:p>
          <a:p>
            <a:r>
              <a:rPr lang="he-IL" dirty="0">
                <a:solidFill>
                  <a:schemeClr val="tx2"/>
                </a:solidFill>
              </a:rPr>
              <a:t>ציין והצג את העמדה (החלום) הרצויה בעינו של דובר ביה"ח, בנוגע לזהותה הדתית תרבותית של מדינת ישראל. הסבר כיצד עמדה זו באה לידי ביטוי בדבריו.</a:t>
            </a:r>
          </a:p>
          <a:p>
            <a:pPr marL="0" indent="0">
              <a:buNone/>
            </a:pPr>
            <a:endParaRPr lang="he-IL" dirty="0"/>
          </a:p>
        </p:txBody>
      </p:sp>
    </p:spTree>
    <p:extLst>
      <p:ext uri="{BB962C8B-B14F-4D97-AF65-F5344CB8AC3E}">
        <p14:creationId xmlns:p14="http://schemas.microsoft.com/office/powerpoint/2010/main" val="1370304110"/>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TotalTime>
  <Words>534</Words>
  <Application>Microsoft Office PowerPoint</Application>
  <PresentationFormat>מסך רחב</PresentationFormat>
  <Paragraphs>43</Paragraphs>
  <Slides>8</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8</vt:i4>
      </vt:variant>
    </vt:vector>
  </HeadingPairs>
  <TitlesOfParts>
    <vt:vector size="12" baseType="lpstr">
      <vt:lpstr>Calibri</vt:lpstr>
      <vt:lpstr>Calibri Light</vt:lpstr>
      <vt:lpstr>Wingdings 2</vt:lpstr>
      <vt:lpstr>HDOfficeLightV0</vt:lpstr>
      <vt:lpstr>עמדות לגבי אופייה של ישראל כמדינה יהודית-ההיבט הדתי</vt:lpstr>
      <vt:lpstr>מצגת של PowerPoint‏</vt:lpstr>
      <vt:lpstr>רצף העמדות כלפי מדינת ישראל בהיבט הדתי:</vt:lpstr>
      <vt:lpstr>מדינת הלכה</vt:lpstr>
      <vt:lpstr>מדינה המשלבת חקיקה דתית-הלכתית בהיקף חלקי</vt:lpstr>
      <vt:lpstr>מדינה מסורתית (מורשתית) תרבותית</vt:lpstr>
      <vt:lpstr>מדינה חילונית שיש בה הפרדה מלאה בין דת למדינה</vt:lpstr>
      <vt:lpstr>תרגול</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עמדות לגבי אופייה של ישראל כמדינה יהודית-ההיבט הדתי</dc:title>
  <dc:creator>שרון  גבאי חן</dc:creator>
  <cp:lastModifiedBy>שרון  גבאי חן</cp:lastModifiedBy>
  <cp:revision>5</cp:revision>
  <dcterms:created xsi:type="dcterms:W3CDTF">2019-10-09T21:16:46Z</dcterms:created>
  <dcterms:modified xsi:type="dcterms:W3CDTF">2019-10-24T10:36:09Z</dcterms:modified>
</cp:coreProperties>
</file>