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98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043202-548E-4955-A1EA-5E0F45C1274C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9E23DEA-8899-40DC-B9E0-8505C8D423F6}">
      <dgm:prSet custT="1"/>
      <dgm:spPr/>
      <dgm:t>
        <a:bodyPr/>
        <a:lstStyle/>
        <a:p>
          <a:r>
            <a:rPr lang="he-IL" sz="3200" dirty="0">
              <a:solidFill>
                <a:schemeClr val="bg1">
                  <a:lumMod val="75000"/>
                  <a:lumOff val="25000"/>
                </a:schemeClr>
              </a:solidFill>
            </a:rPr>
            <a:t>כפי שלמדנו, יש כמה סוגים של מדינות לאום:</a:t>
          </a:r>
          <a:endParaRPr lang="en-US" sz="3200" dirty="0">
            <a:solidFill>
              <a:schemeClr val="bg1">
                <a:lumMod val="75000"/>
                <a:lumOff val="25000"/>
              </a:schemeClr>
            </a:solidFill>
          </a:endParaRPr>
        </a:p>
      </dgm:t>
    </dgm:pt>
    <dgm:pt modelId="{6CB31B42-9171-4235-B64A-6E14FC798D21}" type="parTrans" cxnId="{3704ED3E-F83F-4DC1-84C9-3088CDE8B2FC}">
      <dgm:prSet/>
      <dgm:spPr/>
      <dgm:t>
        <a:bodyPr/>
        <a:lstStyle/>
        <a:p>
          <a:endParaRPr lang="en-US"/>
        </a:p>
      </dgm:t>
    </dgm:pt>
    <dgm:pt modelId="{F0C144B6-9706-4E52-8BCE-DC77505E3B6C}" type="sibTrans" cxnId="{3704ED3E-F83F-4DC1-84C9-3088CDE8B2FC}">
      <dgm:prSet/>
      <dgm:spPr/>
      <dgm:t>
        <a:bodyPr/>
        <a:lstStyle/>
        <a:p>
          <a:endParaRPr lang="en-US"/>
        </a:p>
      </dgm:t>
    </dgm:pt>
    <dgm:pt modelId="{6A8B995A-EFB5-498F-BEDE-D01768C30649}">
      <dgm:prSet/>
      <dgm:spPr/>
      <dgm:t>
        <a:bodyPr/>
        <a:lstStyle/>
        <a:p>
          <a:r>
            <a:rPr lang="he-IL"/>
            <a:t>מדינת לאום אתנית תרבותית</a:t>
          </a:r>
          <a:endParaRPr lang="en-US"/>
        </a:p>
      </dgm:t>
    </dgm:pt>
    <dgm:pt modelId="{E89CD69D-05AF-4674-8F11-F3634DC5B24D}" type="parTrans" cxnId="{199C30EA-9159-46AB-B8B0-0C90DCF5CBF0}">
      <dgm:prSet/>
      <dgm:spPr/>
      <dgm:t>
        <a:bodyPr/>
        <a:lstStyle/>
        <a:p>
          <a:endParaRPr lang="en-US"/>
        </a:p>
      </dgm:t>
    </dgm:pt>
    <dgm:pt modelId="{4E3D55E2-1779-4B9D-8039-5331F2E1A696}" type="sibTrans" cxnId="{199C30EA-9159-46AB-B8B0-0C90DCF5CBF0}">
      <dgm:prSet/>
      <dgm:spPr/>
      <dgm:t>
        <a:bodyPr/>
        <a:lstStyle/>
        <a:p>
          <a:endParaRPr lang="en-US"/>
        </a:p>
      </dgm:t>
    </dgm:pt>
    <dgm:pt modelId="{5EEC3398-A83B-4798-8C4B-90033365B935}">
      <dgm:prSet/>
      <dgm:spPr/>
      <dgm:t>
        <a:bodyPr/>
        <a:lstStyle/>
        <a:p>
          <a:r>
            <a:rPr lang="he-IL"/>
            <a:t>מדינה דו לאומית</a:t>
          </a:r>
          <a:endParaRPr lang="en-US"/>
        </a:p>
      </dgm:t>
    </dgm:pt>
    <dgm:pt modelId="{E58862C1-A61A-4F39-AD15-79982B2DFE7C}" type="parTrans" cxnId="{8E87A1AF-9FEB-4B00-ADBF-5182FC160593}">
      <dgm:prSet/>
      <dgm:spPr/>
      <dgm:t>
        <a:bodyPr/>
        <a:lstStyle/>
        <a:p>
          <a:endParaRPr lang="en-US"/>
        </a:p>
      </dgm:t>
    </dgm:pt>
    <dgm:pt modelId="{9382F104-343B-43A0-8143-A0DE5CFDAE0D}" type="sibTrans" cxnId="{8E87A1AF-9FEB-4B00-ADBF-5182FC160593}">
      <dgm:prSet/>
      <dgm:spPr/>
      <dgm:t>
        <a:bodyPr/>
        <a:lstStyle/>
        <a:p>
          <a:endParaRPr lang="en-US"/>
        </a:p>
      </dgm:t>
    </dgm:pt>
    <dgm:pt modelId="{45A9CEA3-99A7-4009-B471-329AF30DC72D}">
      <dgm:prSet/>
      <dgm:spPr/>
      <dgm:t>
        <a:bodyPr/>
        <a:lstStyle/>
        <a:p>
          <a:r>
            <a:rPr lang="he-IL" dirty="0"/>
            <a:t>ומדינת לאום אזרחית.</a:t>
          </a:r>
          <a:endParaRPr lang="en-US" dirty="0"/>
        </a:p>
      </dgm:t>
    </dgm:pt>
    <dgm:pt modelId="{7A53E79D-F633-4940-886B-E79FCD89B737}" type="parTrans" cxnId="{0AD8467A-412B-4457-A587-4077C6EA6DF3}">
      <dgm:prSet/>
      <dgm:spPr/>
      <dgm:t>
        <a:bodyPr/>
        <a:lstStyle/>
        <a:p>
          <a:endParaRPr lang="en-US"/>
        </a:p>
      </dgm:t>
    </dgm:pt>
    <dgm:pt modelId="{26C74819-E9BA-4D31-A14B-D901A3C43EA7}" type="sibTrans" cxnId="{0AD8467A-412B-4457-A587-4077C6EA6DF3}">
      <dgm:prSet/>
      <dgm:spPr/>
      <dgm:t>
        <a:bodyPr/>
        <a:lstStyle/>
        <a:p>
          <a:endParaRPr lang="en-US"/>
        </a:p>
      </dgm:t>
    </dgm:pt>
    <dgm:pt modelId="{82326303-AC44-4BDA-B562-2B925D7F1AD4}">
      <dgm:prSet/>
      <dgm:spPr/>
      <dgm:t>
        <a:bodyPr/>
        <a:lstStyle/>
        <a:p>
          <a:r>
            <a:rPr lang="he-IL"/>
            <a:t>אז כיצד הייתם רוצים לראות את ישראל מבחינה לאומית?</a:t>
          </a:r>
          <a:endParaRPr lang="en-US"/>
        </a:p>
      </dgm:t>
    </dgm:pt>
    <dgm:pt modelId="{58514701-8156-4165-B7BD-1E8B87F17E2A}" type="parTrans" cxnId="{208566EC-0CDC-4428-BCDB-B9BCE325987C}">
      <dgm:prSet/>
      <dgm:spPr/>
      <dgm:t>
        <a:bodyPr/>
        <a:lstStyle/>
        <a:p>
          <a:endParaRPr lang="en-US"/>
        </a:p>
      </dgm:t>
    </dgm:pt>
    <dgm:pt modelId="{5512752A-4A43-4126-B993-CED17BE86D96}" type="sibTrans" cxnId="{208566EC-0CDC-4428-BCDB-B9BCE325987C}">
      <dgm:prSet/>
      <dgm:spPr/>
      <dgm:t>
        <a:bodyPr/>
        <a:lstStyle/>
        <a:p>
          <a:endParaRPr lang="en-US"/>
        </a:p>
      </dgm:t>
    </dgm:pt>
    <dgm:pt modelId="{D1A26081-9B5B-4C81-BA33-E006F50EE7D3}" type="pres">
      <dgm:prSet presAssocID="{C3043202-548E-4955-A1EA-5E0F45C1274C}" presName="vert0" presStyleCnt="0">
        <dgm:presLayoutVars>
          <dgm:dir/>
          <dgm:animOne val="branch"/>
          <dgm:animLvl val="lvl"/>
        </dgm:presLayoutVars>
      </dgm:prSet>
      <dgm:spPr/>
    </dgm:pt>
    <dgm:pt modelId="{F02A2EDF-E90D-49CF-94D6-48AE3CC8C9F7}" type="pres">
      <dgm:prSet presAssocID="{19E23DEA-8899-40DC-B9E0-8505C8D423F6}" presName="thickLine" presStyleLbl="alignNode1" presStyleIdx="0" presStyleCnt="5"/>
      <dgm:spPr/>
    </dgm:pt>
    <dgm:pt modelId="{DBFC6B6F-EC6A-4986-B5FB-7840D7FFBDCB}" type="pres">
      <dgm:prSet presAssocID="{19E23DEA-8899-40DC-B9E0-8505C8D423F6}" presName="horz1" presStyleCnt="0"/>
      <dgm:spPr/>
    </dgm:pt>
    <dgm:pt modelId="{F537F690-19ED-4013-8972-96B1C303F05B}" type="pres">
      <dgm:prSet presAssocID="{19E23DEA-8899-40DC-B9E0-8505C8D423F6}" presName="tx1" presStyleLbl="revTx" presStyleIdx="0" presStyleCnt="5"/>
      <dgm:spPr/>
    </dgm:pt>
    <dgm:pt modelId="{1D0C5122-6FB6-481F-BC90-B943CF7DAC84}" type="pres">
      <dgm:prSet presAssocID="{19E23DEA-8899-40DC-B9E0-8505C8D423F6}" presName="vert1" presStyleCnt="0"/>
      <dgm:spPr/>
    </dgm:pt>
    <dgm:pt modelId="{48665DC2-6721-4CDC-8A22-C7F421B4D422}" type="pres">
      <dgm:prSet presAssocID="{6A8B995A-EFB5-498F-BEDE-D01768C30649}" presName="thickLine" presStyleLbl="alignNode1" presStyleIdx="1" presStyleCnt="5"/>
      <dgm:spPr/>
    </dgm:pt>
    <dgm:pt modelId="{1415E7BD-F22E-482A-8FB7-DB3849CCDC53}" type="pres">
      <dgm:prSet presAssocID="{6A8B995A-EFB5-498F-BEDE-D01768C30649}" presName="horz1" presStyleCnt="0"/>
      <dgm:spPr/>
    </dgm:pt>
    <dgm:pt modelId="{D9EB73DF-C66E-40EC-A226-4F84B1688DDF}" type="pres">
      <dgm:prSet presAssocID="{6A8B995A-EFB5-498F-BEDE-D01768C30649}" presName="tx1" presStyleLbl="revTx" presStyleIdx="1" presStyleCnt="5"/>
      <dgm:spPr/>
    </dgm:pt>
    <dgm:pt modelId="{38C5ACDE-1726-46ED-BC0C-15DC0F86B828}" type="pres">
      <dgm:prSet presAssocID="{6A8B995A-EFB5-498F-BEDE-D01768C30649}" presName="vert1" presStyleCnt="0"/>
      <dgm:spPr/>
    </dgm:pt>
    <dgm:pt modelId="{C14F7D8E-EB5F-482F-9A76-49FC47B9DF9D}" type="pres">
      <dgm:prSet presAssocID="{5EEC3398-A83B-4798-8C4B-90033365B935}" presName="thickLine" presStyleLbl="alignNode1" presStyleIdx="2" presStyleCnt="5"/>
      <dgm:spPr/>
    </dgm:pt>
    <dgm:pt modelId="{C0ED44C9-BC74-461D-88B4-B602F6D6DCDF}" type="pres">
      <dgm:prSet presAssocID="{5EEC3398-A83B-4798-8C4B-90033365B935}" presName="horz1" presStyleCnt="0"/>
      <dgm:spPr/>
    </dgm:pt>
    <dgm:pt modelId="{F32F5699-CB04-42A7-85A7-1462E192E0B4}" type="pres">
      <dgm:prSet presAssocID="{5EEC3398-A83B-4798-8C4B-90033365B935}" presName="tx1" presStyleLbl="revTx" presStyleIdx="2" presStyleCnt="5"/>
      <dgm:spPr/>
    </dgm:pt>
    <dgm:pt modelId="{C15C34B7-FB1F-4D9D-8A6D-9DEFF0B95A71}" type="pres">
      <dgm:prSet presAssocID="{5EEC3398-A83B-4798-8C4B-90033365B935}" presName="vert1" presStyleCnt="0"/>
      <dgm:spPr/>
    </dgm:pt>
    <dgm:pt modelId="{FD26B8DF-6F22-4B55-800A-278C3EA7E6FB}" type="pres">
      <dgm:prSet presAssocID="{45A9CEA3-99A7-4009-B471-329AF30DC72D}" presName="thickLine" presStyleLbl="alignNode1" presStyleIdx="3" presStyleCnt="5"/>
      <dgm:spPr/>
    </dgm:pt>
    <dgm:pt modelId="{0CD1B658-C0E0-4648-962B-6923B4F90FDA}" type="pres">
      <dgm:prSet presAssocID="{45A9CEA3-99A7-4009-B471-329AF30DC72D}" presName="horz1" presStyleCnt="0"/>
      <dgm:spPr/>
    </dgm:pt>
    <dgm:pt modelId="{4585956E-5DFC-490D-87F3-3E0D598004EE}" type="pres">
      <dgm:prSet presAssocID="{45A9CEA3-99A7-4009-B471-329AF30DC72D}" presName="tx1" presStyleLbl="revTx" presStyleIdx="3" presStyleCnt="5"/>
      <dgm:spPr/>
    </dgm:pt>
    <dgm:pt modelId="{0DF495C5-5E0B-4D44-A359-ED8CE9F18F66}" type="pres">
      <dgm:prSet presAssocID="{45A9CEA3-99A7-4009-B471-329AF30DC72D}" presName="vert1" presStyleCnt="0"/>
      <dgm:spPr/>
    </dgm:pt>
    <dgm:pt modelId="{E58F0C6F-EEF2-4C21-ACEF-E6F765ED121A}" type="pres">
      <dgm:prSet presAssocID="{82326303-AC44-4BDA-B562-2B925D7F1AD4}" presName="thickLine" presStyleLbl="alignNode1" presStyleIdx="4" presStyleCnt="5"/>
      <dgm:spPr/>
    </dgm:pt>
    <dgm:pt modelId="{3165CE93-BCF7-44BC-9973-62B41503DDFC}" type="pres">
      <dgm:prSet presAssocID="{82326303-AC44-4BDA-B562-2B925D7F1AD4}" presName="horz1" presStyleCnt="0"/>
      <dgm:spPr/>
    </dgm:pt>
    <dgm:pt modelId="{BB92BC0D-0CB5-4CD8-8F0F-E9652319F88D}" type="pres">
      <dgm:prSet presAssocID="{82326303-AC44-4BDA-B562-2B925D7F1AD4}" presName="tx1" presStyleLbl="revTx" presStyleIdx="4" presStyleCnt="5"/>
      <dgm:spPr/>
    </dgm:pt>
    <dgm:pt modelId="{F0E60261-6B09-4F45-8A5C-87514729E5B9}" type="pres">
      <dgm:prSet presAssocID="{82326303-AC44-4BDA-B562-2B925D7F1AD4}" presName="vert1" presStyleCnt="0"/>
      <dgm:spPr/>
    </dgm:pt>
  </dgm:ptLst>
  <dgm:cxnLst>
    <dgm:cxn modelId="{3B36FB1C-6932-4F9F-8E9A-BA611925A881}" type="presOf" srcId="{C3043202-548E-4955-A1EA-5E0F45C1274C}" destId="{D1A26081-9B5B-4C81-BA33-E006F50EE7D3}" srcOrd="0" destOrd="0" presId="urn:microsoft.com/office/officeart/2008/layout/LinedList"/>
    <dgm:cxn modelId="{3704ED3E-F83F-4DC1-84C9-3088CDE8B2FC}" srcId="{C3043202-548E-4955-A1EA-5E0F45C1274C}" destId="{19E23DEA-8899-40DC-B9E0-8505C8D423F6}" srcOrd="0" destOrd="0" parTransId="{6CB31B42-9171-4235-B64A-6E14FC798D21}" sibTransId="{F0C144B6-9706-4E52-8BCE-DC77505E3B6C}"/>
    <dgm:cxn modelId="{81A86F4F-C20C-4F7D-A97C-8FDB48D85EDB}" type="presOf" srcId="{19E23DEA-8899-40DC-B9E0-8505C8D423F6}" destId="{F537F690-19ED-4013-8972-96B1C303F05B}" srcOrd="0" destOrd="0" presId="urn:microsoft.com/office/officeart/2008/layout/LinedList"/>
    <dgm:cxn modelId="{0AD8467A-412B-4457-A587-4077C6EA6DF3}" srcId="{C3043202-548E-4955-A1EA-5E0F45C1274C}" destId="{45A9CEA3-99A7-4009-B471-329AF30DC72D}" srcOrd="3" destOrd="0" parTransId="{7A53E79D-F633-4940-886B-E79FCD89B737}" sibTransId="{26C74819-E9BA-4D31-A14B-D901A3C43EA7}"/>
    <dgm:cxn modelId="{047D7296-8278-42E0-A4FB-8DD217436064}" type="presOf" srcId="{82326303-AC44-4BDA-B562-2B925D7F1AD4}" destId="{BB92BC0D-0CB5-4CD8-8F0F-E9652319F88D}" srcOrd="0" destOrd="0" presId="urn:microsoft.com/office/officeart/2008/layout/LinedList"/>
    <dgm:cxn modelId="{F3B1629A-BB7D-44ED-9085-A039B98BA0C7}" type="presOf" srcId="{5EEC3398-A83B-4798-8C4B-90033365B935}" destId="{F32F5699-CB04-42A7-85A7-1462E192E0B4}" srcOrd="0" destOrd="0" presId="urn:microsoft.com/office/officeart/2008/layout/LinedList"/>
    <dgm:cxn modelId="{8E87A1AF-9FEB-4B00-ADBF-5182FC160593}" srcId="{C3043202-548E-4955-A1EA-5E0F45C1274C}" destId="{5EEC3398-A83B-4798-8C4B-90033365B935}" srcOrd="2" destOrd="0" parTransId="{E58862C1-A61A-4F39-AD15-79982B2DFE7C}" sibTransId="{9382F104-343B-43A0-8143-A0DE5CFDAE0D}"/>
    <dgm:cxn modelId="{8C0A74C3-D982-454B-A422-F335C1984B05}" type="presOf" srcId="{45A9CEA3-99A7-4009-B471-329AF30DC72D}" destId="{4585956E-5DFC-490D-87F3-3E0D598004EE}" srcOrd="0" destOrd="0" presId="urn:microsoft.com/office/officeart/2008/layout/LinedList"/>
    <dgm:cxn modelId="{199C30EA-9159-46AB-B8B0-0C90DCF5CBF0}" srcId="{C3043202-548E-4955-A1EA-5E0F45C1274C}" destId="{6A8B995A-EFB5-498F-BEDE-D01768C30649}" srcOrd="1" destOrd="0" parTransId="{E89CD69D-05AF-4674-8F11-F3634DC5B24D}" sibTransId="{4E3D55E2-1779-4B9D-8039-5331F2E1A696}"/>
    <dgm:cxn modelId="{208566EC-0CDC-4428-BCDB-B9BCE325987C}" srcId="{C3043202-548E-4955-A1EA-5E0F45C1274C}" destId="{82326303-AC44-4BDA-B562-2B925D7F1AD4}" srcOrd="4" destOrd="0" parTransId="{58514701-8156-4165-B7BD-1E8B87F17E2A}" sibTransId="{5512752A-4A43-4126-B993-CED17BE86D96}"/>
    <dgm:cxn modelId="{FDB2E7F0-AD15-47EE-9673-D2F93B5347CD}" type="presOf" srcId="{6A8B995A-EFB5-498F-BEDE-D01768C30649}" destId="{D9EB73DF-C66E-40EC-A226-4F84B1688DDF}" srcOrd="0" destOrd="0" presId="urn:microsoft.com/office/officeart/2008/layout/LinedList"/>
    <dgm:cxn modelId="{70C0030F-FAED-4FB2-BF2F-DD8D0A7EF482}" type="presParOf" srcId="{D1A26081-9B5B-4C81-BA33-E006F50EE7D3}" destId="{F02A2EDF-E90D-49CF-94D6-48AE3CC8C9F7}" srcOrd="0" destOrd="0" presId="urn:microsoft.com/office/officeart/2008/layout/LinedList"/>
    <dgm:cxn modelId="{8E5B312E-B07E-4E40-82A7-DBB4F2C87DB2}" type="presParOf" srcId="{D1A26081-9B5B-4C81-BA33-E006F50EE7D3}" destId="{DBFC6B6F-EC6A-4986-B5FB-7840D7FFBDCB}" srcOrd="1" destOrd="0" presId="urn:microsoft.com/office/officeart/2008/layout/LinedList"/>
    <dgm:cxn modelId="{DFF746AC-6233-421C-A845-738FD82AC21D}" type="presParOf" srcId="{DBFC6B6F-EC6A-4986-B5FB-7840D7FFBDCB}" destId="{F537F690-19ED-4013-8972-96B1C303F05B}" srcOrd="0" destOrd="0" presId="urn:microsoft.com/office/officeart/2008/layout/LinedList"/>
    <dgm:cxn modelId="{B3618022-B6B1-4780-8A45-0ABFA73D6AED}" type="presParOf" srcId="{DBFC6B6F-EC6A-4986-B5FB-7840D7FFBDCB}" destId="{1D0C5122-6FB6-481F-BC90-B943CF7DAC84}" srcOrd="1" destOrd="0" presId="urn:microsoft.com/office/officeart/2008/layout/LinedList"/>
    <dgm:cxn modelId="{7847C1B7-AB92-4A1C-BCAE-0AD8774C1125}" type="presParOf" srcId="{D1A26081-9B5B-4C81-BA33-E006F50EE7D3}" destId="{48665DC2-6721-4CDC-8A22-C7F421B4D422}" srcOrd="2" destOrd="0" presId="urn:microsoft.com/office/officeart/2008/layout/LinedList"/>
    <dgm:cxn modelId="{9024B5A2-8F3B-4AB2-A59B-7F41401DF111}" type="presParOf" srcId="{D1A26081-9B5B-4C81-BA33-E006F50EE7D3}" destId="{1415E7BD-F22E-482A-8FB7-DB3849CCDC53}" srcOrd="3" destOrd="0" presId="urn:microsoft.com/office/officeart/2008/layout/LinedList"/>
    <dgm:cxn modelId="{989C507F-75BC-4DEB-AB1D-B821C110E2A2}" type="presParOf" srcId="{1415E7BD-F22E-482A-8FB7-DB3849CCDC53}" destId="{D9EB73DF-C66E-40EC-A226-4F84B1688DDF}" srcOrd="0" destOrd="0" presId="urn:microsoft.com/office/officeart/2008/layout/LinedList"/>
    <dgm:cxn modelId="{2B652CB7-CE52-4366-B2D2-6E9DD8D823F6}" type="presParOf" srcId="{1415E7BD-F22E-482A-8FB7-DB3849CCDC53}" destId="{38C5ACDE-1726-46ED-BC0C-15DC0F86B828}" srcOrd="1" destOrd="0" presId="urn:microsoft.com/office/officeart/2008/layout/LinedList"/>
    <dgm:cxn modelId="{670A4768-8FA9-4573-803E-26393207E051}" type="presParOf" srcId="{D1A26081-9B5B-4C81-BA33-E006F50EE7D3}" destId="{C14F7D8E-EB5F-482F-9A76-49FC47B9DF9D}" srcOrd="4" destOrd="0" presId="urn:microsoft.com/office/officeart/2008/layout/LinedList"/>
    <dgm:cxn modelId="{84A592A8-C080-4C86-B1DF-E5AF34D47EF3}" type="presParOf" srcId="{D1A26081-9B5B-4C81-BA33-E006F50EE7D3}" destId="{C0ED44C9-BC74-461D-88B4-B602F6D6DCDF}" srcOrd="5" destOrd="0" presId="urn:microsoft.com/office/officeart/2008/layout/LinedList"/>
    <dgm:cxn modelId="{A8F6282E-8385-4C26-9A4E-F3A5B8D8C973}" type="presParOf" srcId="{C0ED44C9-BC74-461D-88B4-B602F6D6DCDF}" destId="{F32F5699-CB04-42A7-85A7-1462E192E0B4}" srcOrd="0" destOrd="0" presId="urn:microsoft.com/office/officeart/2008/layout/LinedList"/>
    <dgm:cxn modelId="{7A6865A5-4ACA-4722-8D41-64397D96A5CE}" type="presParOf" srcId="{C0ED44C9-BC74-461D-88B4-B602F6D6DCDF}" destId="{C15C34B7-FB1F-4D9D-8A6D-9DEFF0B95A71}" srcOrd="1" destOrd="0" presId="urn:microsoft.com/office/officeart/2008/layout/LinedList"/>
    <dgm:cxn modelId="{73DFF4B1-C30F-45F0-BF9C-A431AC1B0E39}" type="presParOf" srcId="{D1A26081-9B5B-4C81-BA33-E006F50EE7D3}" destId="{FD26B8DF-6F22-4B55-800A-278C3EA7E6FB}" srcOrd="6" destOrd="0" presId="urn:microsoft.com/office/officeart/2008/layout/LinedList"/>
    <dgm:cxn modelId="{C447428C-E783-4842-A9D3-01B507A14955}" type="presParOf" srcId="{D1A26081-9B5B-4C81-BA33-E006F50EE7D3}" destId="{0CD1B658-C0E0-4648-962B-6923B4F90FDA}" srcOrd="7" destOrd="0" presId="urn:microsoft.com/office/officeart/2008/layout/LinedList"/>
    <dgm:cxn modelId="{A4C68766-2807-4238-89D3-729F4EDAFC16}" type="presParOf" srcId="{0CD1B658-C0E0-4648-962B-6923B4F90FDA}" destId="{4585956E-5DFC-490D-87F3-3E0D598004EE}" srcOrd="0" destOrd="0" presId="urn:microsoft.com/office/officeart/2008/layout/LinedList"/>
    <dgm:cxn modelId="{061A63E3-ED53-403E-AC9C-7B857AC3EFC8}" type="presParOf" srcId="{0CD1B658-C0E0-4648-962B-6923B4F90FDA}" destId="{0DF495C5-5E0B-4D44-A359-ED8CE9F18F66}" srcOrd="1" destOrd="0" presId="urn:microsoft.com/office/officeart/2008/layout/LinedList"/>
    <dgm:cxn modelId="{619565DD-60FA-47FE-B3B9-901146492C93}" type="presParOf" srcId="{D1A26081-9B5B-4C81-BA33-E006F50EE7D3}" destId="{E58F0C6F-EEF2-4C21-ACEF-E6F765ED121A}" srcOrd="8" destOrd="0" presId="urn:microsoft.com/office/officeart/2008/layout/LinedList"/>
    <dgm:cxn modelId="{D75AC0E3-E518-4414-A259-D1FA595EC97E}" type="presParOf" srcId="{D1A26081-9B5B-4C81-BA33-E006F50EE7D3}" destId="{3165CE93-BCF7-44BC-9973-62B41503DDFC}" srcOrd="9" destOrd="0" presId="urn:microsoft.com/office/officeart/2008/layout/LinedList"/>
    <dgm:cxn modelId="{864D3ECF-DAE0-4240-8608-7CBE77F60BBE}" type="presParOf" srcId="{3165CE93-BCF7-44BC-9973-62B41503DDFC}" destId="{BB92BC0D-0CB5-4CD8-8F0F-E9652319F88D}" srcOrd="0" destOrd="0" presId="urn:microsoft.com/office/officeart/2008/layout/LinedList"/>
    <dgm:cxn modelId="{5905EAA9-C12B-4F90-9DDB-BAFD6CC512C3}" type="presParOf" srcId="{3165CE93-BCF7-44BC-9973-62B41503DDFC}" destId="{F0E60261-6B09-4F45-8A5C-87514729E5B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AA3F8E9-CD34-4C48-86C0-3B457E89CD15}" type="doc">
      <dgm:prSet loTypeId="urn:microsoft.com/office/officeart/2005/8/layout/vProcess5" loCatId="process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909DB211-31ED-4D8A-9013-8BEBC8E9FE67}">
      <dgm:prSet/>
      <dgm:spPr/>
      <dgm:t>
        <a:bodyPr/>
        <a:lstStyle/>
        <a:p>
          <a:pPr algn="ctr" rtl="1"/>
          <a:r>
            <a:rPr lang="he-IL" dirty="0"/>
            <a:t>כדי לבחון מהי העמדה הרצויה עלינו לשאול </a:t>
          </a:r>
          <a:endParaRPr lang="en-US" dirty="0"/>
        </a:p>
      </dgm:t>
    </dgm:pt>
    <dgm:pt modelId="{633F35F7-647D-4D21-A49C-9B0BCB631236}" type="parTrans" cxnId="{E1878C7F-EBBA-42A1-BF5F-B13F9D647D05}">
      <dgm:prSet/>
      <dgm:spPr/>
      <dgm:t>
        <a:bodyPr/>
        <a:lstStyle/>
        <a:p>
          <a:endParaRPr lang="en-US"/>
        </a:p>
      </dgm:t>
    </dgm:pt>
    <dgm:pt modelId="{6DC920A9-A822-4101-8C66-41B8C44E8834}" type="sibTrans" cxnId="{E1878C7F-EBBA-42A1-BF5F-B13F9D647D05}">
      <dgm:prSet/>
      <dgm:spPr/>
      <dgm:t>
        <a:bodyPr/>
        <a:lstStyle/>
        <a:p>
          <a:endParaRPr lang="en-US"/>
        </a:p>
      </dgm:t>
    </dgm:pt>
    <dgm:pt modelId="{8C1D6C66-DA56-4238-A313-86F672126959}">
      <dgm:prSet/>
      <dgm:spPr/>
      <dgm:t>
        <a:bodyPr/>
        <a:lstStyle/>
        <a:p>
          <a:pPr rtl="1"/>
          <a:r>
            <a:rPr lang="he-IL" dirty="0"/>
            <a:t>"מהי הזהות הלאומית שישראל אמורה לממש ולבטא בסמליה, מוסדותיה וחוקיה?"</a:t>
          </a:r>
          <a:endParaRPr lang="en-US" dirty="0"/>
        </a:p>
      </dgm:t>
    </dgm:pt>
    <dgm:pt modelId="{262F279A-B6EF-4EF2-BF0F-8EA46BE181D9}" type="parTrans" cxnId="{525527D8-B3BA-49A2-A865-6B713A4D6F86}">
      <dgm:prSet/>
      <dgm:spPr/>
      <dgm:t>
        <a:bodyPr/>
        <a:lstStyle/>
        <a:p>
          <a:endParaRPr lang="en-US"/>
        </a:p>
      </dgm:t>
    </dgm:pt>
    <dgm:pt modelId="{37172331-4B74-4218-85B6-1C4C2472A932}" type="sibTrans" cxnId="{525527D8-B3BA-49A2-A865-6B713A4D6F86}">
      <dgm:prSet/>
      <dgm:spPr/>
      <dgm:t>
        <a:bodyPr/>
        <a:lstStyle/>
        <a:p>
          <a:endParaRPr lang="en-US"/>
        </a:p>
      </dgm:t>
    </dgm:pt>
    <dgm:pt modelId="{55014390-88B3-49E0-A5F6-5903D32BAEFC}" type="pres">
      <dgm:prSet presAssocID="{5AA3F8E9-CD34-4C48-86C0-3B457E89CD15}" presName="outerComposite" presStyleCnt="0">
        <dgm:presLayoutVars>
          <dgm:chMax val="5"/>
          <dgm:dir/>
          <dgm:resizeHandles val="exact"/>
        </dgm:presLayoutVars>
      </dgm:prSet>
      <dgm:spPr/>
    </dgm:pt>
    <dgm:pt modelId="{7FC7D031-2F07-44B8-B46B-7953E0F32DC9}" type="pres">
      <dgm:prSet presAssocID="{5AA3F8E9-CD34-4C48-86C0-3B457E89CD15}" presName="dummyMaxCanvas" presStyleCnt="0">
        <dgm:presLayoutVars/>
      </dgm:prSet>
      <dgm:spPr/>
    </dgm:pt>
    <dgm:pt modelId="{38B335B0-340D-4A60-8690-AB4E3B3D0DCD}" type="pres">
      <dgm:prSet presAssocID="{5AA3F8E9-CD34-4C48-86C0-3B457E89CD15}" presName="TwoNodes_1" presStyleLbl="node1" presStyleIdx="0" presStyleCnt="2">
        <dgm:presLayoutVars>
          <dgm:bulletEnabled val="1"/>
        </dgm:presLayoutVars>
      </dgm:prSet>
      <dgm:spPr/>
    </dgm:pt>
    <dgm:pt modelId="{4F850782-84C6-4B74-854E-06DA2FEFFE5E}" type="pres">
      <dgm:prSet presAssocID="{5AA3F8E9-CD34-4C48-86C0-3B457E89CD15}" presName="TwoNodes_2" presStyleLbl="node1" presStyleIdx="1" presStyleCnt="2">
        <dgm:presLayoutVars>
          <dgm:bulletEnabled val="1"/>
        </dgm:presLayoutVars>
      </dgm:prSet>
      <dgm:spPr/>
    </dgm:pt>
    <dgm:pt modelId="{D987C09F-00B1-418F-B937-A6A8250EBB03}" type="pres">
      <dgm:prSet presAssocID="{5AA3F8E9-CD34-4C48-86C0-3B457E89CD15}" presName="TwoConn_1-2" presStyleLbl="fgAccFollowNode1" presStyleIdx="0" presStyleCnt="1" custLinFactNeighborX="-14276" custLinFactNeighborY="19">
        <dgm:presLayoutVars>
          <dgm:bulletEnabled val="1"/>
        </dgm:presLayoutVars>
      </dgm:prSet>
      <dgm:spPr/>
    </dgm:pt>
    <dgm:pt modelId="{47F4EACC-AFEE-4090-B2A9-38B9E00A22ED}" type="pres">
      <dgm:prSet presAssocID="{5AA3F8E9-CD34-4C48-86C0-3B457E89CD15}" presName="TwoNodes_1_text" presStyleLbl="node1" presStyleIdx="1" presStyleCnt="2">
        <dgm:presLayoutVars>
          <dgm:bulletEnabled val="1"/>
        </dgm:presLayoutVars>
      </dgm:prSet>
      <dgm:spPr/>
    </dgm:pt>
    <dgm:pt modelId="{33F45823-6160-466A-B9DD-CCE3F416BBB2}" type="pres">
      <dgm:prSet presAssocID="{5AA3F8E9-CD34-4C48-86C0-3B457E89CD15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B95A3D26-7890-4CF3-A0E6-FF0BC8BFDD73}" type="presOf" srcId="{6DC920A9-A822-4101-8C66-41B8C44E8834}" destId="{D987C09F-00B1-418F-B937-A6A8250EBB03}" srcOrd="0" destOrd="0" presId="urn:microsoft.com/office/officeart/2005/8/layout/vProcess5"/>
    <dgm:cxn modelId="{64DF6837-DAC1-472D-AC6A-00E556CCAB22}" type="presOf" srcId="{5AA3F8E9-CD34-4C48-86C0-3B457E89CD15}" destId="{55014390-88B3-49E0-A5F6-5903D32BAEFC}" srcOrd="0" destOrd="0" presId="urn:microsoft.com/office/officeart/2005/8/layout/vProcess5"/>
    <dgm:cxn modelId="{E1878C7F-EBBA-42A1-BF5F-B13F9D647D05}" srcId="{5AA3F8E9-CD34-4C48-86C0-3B457E89CD15}" destId="{909DB211-31ED-4D8A-9013-8BEBC8E9FE67}" srcOrd="0" destOrd="0" parTransId="{633F35F7-647D-4D21-A49C-9B0BCB631236}" sibTransId="{6DC920A9-A822-4101-8C66-41B8C44E8834}"/>
    <dgm:cxn modelId="{09126489-3EFD-42C2-88C4-4CBE0FBA16BC}" type="presOf" srcId="{909DB211-31ED-4D8A-9013-8BEBC8E9FE67}" destId="{38B335B0-340D-4A60-8690-AB4E3B3D0DCD}" srcOrd="0" destOrd="0" presId="urn:microsoft.com/office/officeart/2005/8/layout/vProcess5"/>
    <dgm:cxn modelId="{B215DE89-CCAB-41EC-92A3-3A4FAF27ACCF}" type="presOf" srcId="{909DB211-31ED-4D8A-9013-8BEBC8E9FE67}" destId="{47F4EACC-AFEE-4090-B2A9-38B9E00A22ED}" srcOrd="1" destOrd="0" presId="urn:microsoft.com/office/officeart/2005/8/layout/vProcess5"/>
    <dgm:cxn modelId="{D97EA297-202C-4041-B297-A708D927474A}" type="presOf" srcId="{8C1D6C66-DA56-4238-A313-86F672126959}" destId="{4F850782-84C6-4B74-854E-06DA2FEFFE5E}" srcOrd="0" destOrd="0" presId="urn:microsoft.com/office/officeart/2005/8/layout/vProcess5"/>
    <dgm:cxn modelId="{525527D8-B3BA-49A2-A865-6B713A4D6F86}" srcId="{5AA3F8E9-CD34-4C48-86C0-3B457E89CD15}" destId="{8C1D6C66-DA56-4238-A313-86F672126959}" srcOrd="1" destOrd="0" parTransId="{262F279A-B6EF-4EF2-BF0F-8EA46BE181D9}" sibTransId="{37172331-4B74-4218-85B6-1C4C2472A932}"/>
    <dgm:cxn modelId="{49043DD9-9DCD-474F-A497-4F07E45B1DAB}" type="presOf" srcId="{8C1D6C66-DA56-4238-A313-86F672126959}" destId="{33F45823-6160-466A-B9DD-CCE3F416BBB2}" srcOrd="1" destOrd="0" presId="urn:microsoft.com/office/officeart/2005/8/layout/vProcess5"/>
    <dgm:cxn modelId="{703A2D44-071D-428E-BBE6-D6447AFC802D}" type="presParOf" srcId="{55014390-88B3-49E0-A5F6-5903D32BAEFC}" destId="{7FC7D031-2F07-44B8-B46B-7953E0F32DC9}" srcOrd="0" destOrd="0" presId="urn:microsoft.com/office/officeart/2005/8/layout/vProcess5"/>
    <dgm:cxn modelId="{60597D24-FA9A-488D-B5DF-9AF94FC5DD5D}" type="presParOf" srcId="{55014390-88B3-49E0-A5F6-5903D32BAEFC}" destId="{38B335B0-340D-4A60-8690-AB4E3B3D0DCD}" srcOrd="1" destOrd="0" presId="urn:microsoft.com/office/officeart/2005/8/layout/vProcess5"/>
    <dgm:cxn modelId="{568291C2-A180-429E-A98D-B903719DF05F}" type="presParOf" srcId="{55014390-88B3-49E0-A5F6-5903D32BAEFC}" destId="{4F850782-84C6-4B74-854E-06DA2FEFFE5E}" srcOrd="2" destOrd="0" presId="urn:microsoft.com/office/officeart/2005/8/layout/vProcess5"/>
    <dgm:cxn modelId="{0261AD24-7382-4CE5-B0ED-533D1F92C812}" type="presParOf" srcId="{55014390-88B3-49E0-A5F6-5903D32BAEFC}" destId="{D987C09F-00B1-418F-B937-A6A8250EBB03}" srcOrd="3" destOrd="0" presId="urn:microsoft.com/office/officeart/2005/8/layout/vProcess5"/>
    <dgm:cxn modelId="{85EC99C3-EF8E-438D-AABF-7084A67CE54D}" type="presParOf" srcId="{55014390-88B3-49E0-A5F6-5903D32BAEFC}" destId="{47F4EACC-AFEE-4090-B2A9-38B9E00A22ED}" srcOrd="4" destOrd="0" presId="urn:microsoft.com/office/officeart/2005/8/layout/vProcess5"/>
    <dgm:cxn modelId="{886F1063-E279-49FC-B557-E14A8667E28A}" type="presParOf" srcId="{55014390-88B3-49E0-A5F6-5903D32BAEFC}" destId="{33F45823-6160-466A-B9DD-CCE3F416BBB2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7D0A2B1-DB4D-4615-8C30-8B2F969B5FC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BFF77DA0-7B00-4FA8-B947-332DF196EA8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he-IL" sz="2400" dirty="0"/>
            <a:t>עמדה לפיה מדינת ישראל היא מדינת הלאום של העם היהודי  בארץ ובתפוצות ומזוהה ברמה הקולקטיבית עם הלאום האתני תרבותי היהודי,  אך במקביל המדינה גם </a:t>
          </a:r>
          <a:r>
            <a:rPr lang="he-IL" sz="2400" dirty="0" err="1"/>
            <a:t>מחוייבת</a:t>
          </a:r>
          <a:r>
            <a:rPr lang="he-IL" sz="2400" dirty="0"/>
            <a:t> </a:t>
          </a:r>
          <a:r>
            <a:rPr lang="he-IL" sz="2400" dirty="0" err="1"/>
            <a:t>לשיוויון</a:t>
          </a:r>
          <a:r>
            <a:rPr lang="he-IL" sz="2400" dirty="0"/>
            <a:t> זכויות לכלל אזרחיה והכרה בזכויות קבוצתיות מסוימות לקבוצות אתניות שונות.</a:t>
          </a:r>
          <a:endParaRPr lang="en-US" sz="2400" dirty="0"/>
        </a:p>
      </dgm:t>
    </dgm:pt>
    <dgm:pt modelId="{CC86E799-9454-4E46-A472-80DAE126597E}" type="parTrans" cxnId="{945BD243-FF42-45C9-94E0-4825E7DC5899}">
      <dgm:prSet/>
      <dgm:spPr/>
      <dgm:t>
        <a:bodyPr/>
        <a:lstStyle/>
        <a:p>
          <a:endParaRPr lang="en-US"/>
        </a:p>
      </dgm:t>
    </dgm:pt>
    <dgm:pt modelId="{8AB59683-7735-4D4B-972D-6FE6F3406B5E}" type="sibTrans" cxnId="{945BD243-FF42-45C9-94E0-4825E7DC5899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24A2AA66-53BC-4434-881F-9B82D0D40373}">
      <dgm:prSet/>
      <dgm:spPr/>
      <dgm:t>
        <a:bodyPr/>
        <a:lstStyle/>
        <a:p>
          <a:pPr>
            <a:lnSpc>
              <a:spcPct val="100000"/>
            </a:lnSpc>
          </a:pPr>
          <a:r>
            <a:rPr lang="he-IL" dirty="0"/>
            <a:t>זו הגישה השלטת במדינה כיום והיא באה לידי ביטוי במגילת העצמאות ובחוקים שונים</a:t>
          </a:r>
          <a:endParaRPr lang="en-US" dirty="0"/>
        </a:p>
      </dgm:t>
    </dgm:pt>
    <dgm:pt modelId="{106DC972-20B4-4D47-A51F-A7AA0021683F}" type="parTrans" cxnId="{27ABB858-EF07-45D2-A192-E22048D66BEB}">
      <dgm:prSet/>
      <dgm:spPr/>
      <dgm:t>
        <a:bodyPr/>
        <a:lstStyle/>
        <a:p>
          <a:endParaRPr lang="en-US"/>
        </a:p>
      </dgm:t>
    </dgm:pt>
    <dgm:pt modelId="{9CA06FB2-789F-492B-8A7E-BA6B1B41C6D2}" type="sibTrans" cxnId="{27ABB858-EF07-45D2-A192-E22048D66BEB}">
      <dgm:prSet/>
      <dgm:spPr/>
      <dgm:t>
        <a:bodyPr/>
        <a:lstStyle/>
        <a:p>
          <a:endParaRPr lang="en-US"/>
        </a:p>
      </dgm:t>
    </dgm:pt>
    <dgm:pt modelId="{D3E71A73-08FE-46E1-92E5-9014BAB4B4FF}" type="pres">
      <dgm:prSet presAssocID="{A7D0A2B1-DB4D-4615-8C30-8B2F969B5FCE}" presName="root" presStyleCnt="0">
        <dgm:presLayoutVars>
          <dgm:dir/>
          <dgm:resizeHandles val="exact"/>
        </dgm:presLayoutVars>
      </dgm:prSet>
      <dgm:spPr/>
    </dgm:pt>
    <dgm:pt modelId="{689D166D-5B84-40CF-A71C-D1B88C110F7F}" type="pres">
      <dgm:prSet presAssocID="{BFF77DA0-7B00-4FA8-B947-332DF196EA86}" presName="compNode" presStyleCnt="0"/>
      <dgm:spPr/>
    </dgm:pt>
    <dgm:pt modelId="{A6C9E13F-242F-42AF-A1DD-1FDF6A977D00}" type="pres">
      <dgm:prSet presAssocID="{BFF77DA0-7B00-4FA8-B947-332DF196EA86}" presName="bgRect" presStyleLbl="bgShp" presStyleIdx="0" presStyleCnt="2"/>
      <dgm:spPr/>
    </dgm:pt>
    <dgm:pt modelId="{B6C24C15-A3BE-438F-9446-7DA4BD978AEE}" type="pres">
      <dgm:prSet presAssocID="{BFF77DA0-7B00-4FA8-B947-332DF196EA86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פטיש"/>
        </a:ext>
      </dgm:extLst>
    </dgm:pt>
    <dgm:pt modelId="{F799E792-9A8F-42D0-811F-0427B5DB4942}" type="pres">
      <dgm:prSet presAssocID="{BFF77DA0-7B00-4FA8-B947-332DF196EA86}" presName="spaceRect" presStyleCnt="0"/>
      <dgm:spPr/>
    </dgm:pt>
    <dgm:pt modelId="{FA4BDF29-265F-4CC7-AE51-36575914E2EF}" type="pres">
      <dgm:prSet presAssocID="{BFF77DA0-7B00-4FA8-B947-332DF196EA86}" presName="parTx" presStyleLbl="revTx" presStyleIdx="0" presStyleCnt="2">
        <dgm:presLayoutVars>
          <dgm:chMax val="0"/>
          <dgm:chPref val="0"/>
        </dgm:presLayoutVars>
      </dgm:prSet>
      <dgm:spPr/>
    </dgm:pt>
    <dgm:pt modelId="{E08CF557-ACCB-476C-A67C-A5F8D0631160}" type="pres">
      <dgm:prSet presAssocID="{8AB59683-7735-4D4B-972D-6FE6F3406B5E}" presName="sibTrans" presStyleCnt="0"/>
      <dgm:spPr/>
    </dgm:pt>
    <dgm:pt modelId="{E6FA20C6-7EA1-4991-81AE-BD3AAA35D5AC}" type="pres">
      <dgm:prSet presAssocID="{24A2AA66-53BC-4434-881F-9B82D0D40373}" presName="compNode" presStyleCnt="0"/>
      <dgm:spPr/>
    </dgm:pt>
    <dgm:pt modelId="{F808908E-2B85-44E9-9EC3-E5C5E7A6E6E7}" type="pres">
      <dgm:prSet presAssocID="{24A2AA66-53BC-4434-881F-9B82D0D40373}" presName="bgRect" presStyleLbl="bgShp" presStyleIdx="1" presStyleCnt="2"/>
      <dgm:spPr/>
    </dgm:pt>
    <dgm:pt modelId="{C0E6FA76-8C84-46AE-BFAE-B6E9D9CC6867}" type="pres">
      <dgm:prSet presAssocID="{24A2AA66-53BC-4434-881F-9B82D0D40373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F68E9977-A20F-4243-9125-7F8EA77536CD}" type="pres">
      <dgm:prSet presAssocID="{24A2AA66-53BC-4434-881F-9B82D0D40373}" presName="spaceRect" presStyleCnt="0"/>
      <dgm:spPr/>
    </dgm:pt>
    <dgm:pt modelId="{F83CAD10-90BC-4271-AD74-9A7353F45082}" type="pres">
      <dgm:prSet presAssocID="{24A2AA66-53BC-4434-881F-9B82D0D40373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DA646834-F5BA-4535-BE26-848FD160AE3C}" type="presOf" srcId="{A7D0A2B1-DB4D-4615-8C30-8B2F969B5FCE}" destId="{D3E71A73-08FE-46E1-92E5-9014BAB4B4FF}" srcOrd="0" destOrd="0" presId="urn:microsoft.com/office/officeart/2018/2/layout/IconVerticalSolidList"/>
    <dgm:cxn modelId="{945BD243-FF42-45C9-94E0-4825E7DC5899}" srcId="{A7D0A2B1-DB4D-4615-8C30-8B2F969B5FCE}" destId="{BFF77DA0-7B00-4FA8-B947-332DF196EA86}" srcOrd="0" destOrd="0" parTransId="{CC86E799-9454-4E46-A472-80DAE126597E}" sibTransId="{8AB59683-7735-4D4B-972D-6FE6F3406B5E}"/>
    <dgm:cxn modelId="{27ABB858-EF07-45D2-A192-E22048D66BEB}" srcId="{A7D0A2B1-DB4D-4615-8C30-8B2F969B5FCE}" destId="{24A2AA66-53BC-4434-881F-9B82D0D40373}" srcOrd="1" destOrd="0" parTransId="{106DC972-20B4-4D47-A51F-A7AA0021683F}" sibTransId="{9CA06FB2-789F-492B-8A7E-BA6B1B41C6D2}"/>
    <dgm:cxn modelId="{7A8D5FF3-3C2A-4C0B-AE11-7C168FAE0227}" type="presOf" srcId="{24A2AA66-53BC-4434-881F-9B82D0D40373}" destId="{F83CAD10-90BC-4271-AD74-9A7353F45082}" srcOrd="0" destOrd="0" presId="urn:microsoft.com/office/officeart/2018/2/layout/IconVerticalSolidList"/>
    <dgm:cxn modelId="{13246CFA-CAFB-4CEC-A59B-569FB13E4646}" type="presOf" srcId="{BFF77DA0-7B00-4FA8-B947-332DF196EA86}" destId="{FA4BDF29-265F-4CC7-AE51-36575914E2EF}" srcOrd="0" destOrd="0" presId="urn:microsoft.com/office/officeart/2018/2/layout/IconVerticalSolidList"/>
    <dgm:cxn modelId="{719CDD02-9451-4EE8-BD4F-B8A250D0DBFD}" type="presParOf" srcId="{D3E71A73-08FE-46E1-92E5-9014BAB4B4FF}" destId="{689D166D-5B84-40CF-A71C-D1B88C110F7F}" srcOrd="0" destOrd="0" presId="urn:microsoft.com/office/officeart/2018/2/layout/IconVerticalSolidList"/>
    <dgm:cxn modelId="{9937D6F5-9B92-4957-86C9-2891C799D9FA}" type="presParOf" srcId="{689D166D-5B84-40CF-A71C-D1B88C110F7F}" destId="{A6C9E13F-242F-42AF-A1DD-1FDF6A977D00}" srcOrd="0" destOrd="0" presId="urn:microsoft.com/office/officeart/2018/2/layout/IconVerticalSolidList"/>
    <dgm:cxn modelId="{07D637AE-DEC8-4ED7-8B70-8EC3654EF1FE}" type="presParOf" srcId="{689D166D-5B84-40CF-A71C-D1B88C110F7F}" destId="{B6C24C15-A3BE-438F-9446-7DA4BD978AEE}" srcOrd="1" destOrd="0" presId="urn:microsoft.com/office/officeart/2018/2/layout/IconVerticalSolidList"/>
    <dgm:cxn modelId="{CC7179B7-7882-4CBB-9654-7F3896E5AEE6}" type="presParOf" srcId="{689D166D-5B84-40CF-A71C-D1B88C110F7F}" destId="{F799E792-9A8F-42D0-811F-0427B5DB4942}" srcOrd="2" destOrd="0" presId="urn:microsoft.com/office/officeart/2018/2/layout/IconVerticalSolidList"/>
    <dgm:cxn modelId="{1E286912-53FF-4B12-92C5-9C884DFEC28A}" type="presParOf" srcId="{689D166D-5B84-40CF-A71C-D1B88C110F7F}" destId="{FA4BDF29-265F-4CC7-AE51-36575914E2EF}" srcOrd="3" destOrd="0" presId="urn:microsoft.com/office/officeart/2018/2/layout/IconVerticalSolidList"/>
    <dgm:cxn modelId="{1F776B65-5CFF-40E3-BDEC-EAA2B451B9FA}" type="presParOf" srcId="{D3E71A73-08FE-46E1-92E5-9014BAB4B4FF}" destId="{E08CF557-ACCB-476C-A67C-A5F8D0631160}" srcOrd="1" destOrd="0" presId="urn:microsoft.com/office/officeart/2018/2/layout/IconVerticalSolidList"/>
    <dgm:cxn modelId="{09732D1A-5FBE-4756-93A8-A1C14D34C181}" type="presParOf" srcId="{D3E71A73-08FE-46E1-92E5-9014BAB4B4FF}" destId="{E6FA20C6-7EA1-4991-81AE-BD3AAA35D5AC}" srcOrd="2" destOrd="0" presId="urn:microsoft.com/office/officeart/2018/2/layout/IconVerticalSolidList"/>
    <dgm:cxn modelId="{D2DDBC3B-14C6-44E3-865F-4A4DD1976E9E}" type="presParOf" srcId="{E6FA20C6-7EA1-4991-81AE-BD3AAA35D5AC}" destId="{F808908E-2B85-44E9-9EC3-E5C5E7A6E6E7}" srcOrd="0" destOrd="0" presId="urn:microsoft.com/office/officeart/2018/2/layout/IconVerticalSolidList"/>
    <dgm:cxn modelId="{1C583B97-6C3D-4C31-A4ED-5F29D4841581}" type="presParOf" srcId="{E6FA20C6-7EA1-4991-81AE-BD3AAA35D5AC}" destId="{C0E6FA76-8C84-46AE-BFAE-B6E9D9CC6867}" srcOrd="1" destOrd="0" presId="urn:microsoft.com/office/officeart/2018/2/layout/IconVerticalSolidList"/>
    <dgm:cxn modelId="{BC3142C7-DAC8-4966-A3D0-AEF9C4117D80}" type="presParOf" srcId="{E6FA20C6-7EA1-4991-81AE-BD3AAA35D5AC}" destId="{F68E9977-A20F-4243-9125-7F8EA77536CD}" srcOrd="2" destOrd="0" presId="urn:microsoft.com/office/officeart/2018/2/layout/IconVerticalSolidList"/>
    <dgm:cxn modelId="{364C5A41-E364-4E38-B73D-DC0BEE2B22DF}" type="presParOf" srcId="{E6FA20C6-7EA1-4991-81AE-BD3AAA35D5AC}" destId="{F83CAD10-90BC-4271-AD74-9A7353F4508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2A2EDF-E90D-49CF-94D6-48AE3CC8C9F7}">
      <dsp:nvSpPr>
        <dsp:cNvPr id="0" name=""/>
        <dsp:cNvSpPr/>
      </dsp:nvSpPr>
      <dsp:spPr>
        <a:xfrm>
          <a:off x="0" y="582"/>
          <a:ext cx="682137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37F690-19ED-4013-8972-96B1C303F05B}">
      <dsp:nvSpPr>
        <dsp:cNvPr id="0" name=""/>
        <dsp:cNvSpPr/>
      </dsp:nvSpPr>
      <dsp:spPr>
        <a:xfrm>
          <a:off x="0" y="582"/>
          <a:ext cx="6821370" cy="9535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3200" kern="1200" dirty="0">
              <a:solidFill>
                <a:schemeClr val="bg1">
                  <a:lumMod val="75000"/>
                  <a:lumOff val="25000"/>
                </a:schemeClr>
              </a:solidFill>
            </a:rPr>
            <a:t>כפי שלמדנו, יש כמה סוגים של מדינות לאום:</a:t>
          </a:r>
          <a:endParaRPr lang="en-US" sz="3200" kern="1200" dirty="0">
            <a:solidFill>
              <a:schemeClr val="bg1">
                <a:lumMod val="75000"/>
                <a:lumOff val="25000"/>
              </a:schemeClr>
            </a:solidFill>
          </a:endParaRPr>
        </a:p>
      </dsp:txBody>
      <dsp:txXfrm>
        <a:off x="0" y="582"/>
        <a:ext cx="6821370" cy="953509"/>
      </dsp:txXfrm>
    </dsp:sp>
    <dsp:sp modelId="{48665DC2-6721-4CDC-8A22-C7F421B4D422}">
      <dsp:nvSpPr>
        <dsp:cNvPr id="0" name=""/>
        <dsp:cNvSpPr/>
      </dsp:nvSpPr>
      <dsp:spPr>
        <a:xfrm>
          <a:off x="0" y="954091"/>
          <a:ext cx="6821370" cy="0"/>
        </a:xfrm>
        <a:prstGeom prst="line">
          <a:avLst/>
        </a:prstGeom>
        <a:solidFill>
          <a:schemeClr val="accent2">
            <a:hueOff val="-2188608"/>
            <a:satOff val="-1975"/>
            <a:lumOff val="-440"/>
            <a:alphaOff val="0"/>
          </a:schemeClr>
        </a:solidFill>
        <a:ln w="15875" cap="rnd" cmpd="sng" algn="ctr">
          <a:solidFill>
            <a:schemeClr val="accent2">
              <a:hueOff val="-2188608"/>
              <a:satOff val="-1975"/>
              <a:lumOff val="-44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EB73DF-C66E-40EC-A226-4F84B1688DDF}">
      <dsp:nvSpPr>
        <dsp:cNvPr id="0" name=""/>
        <dsp:cNvSpPr/>
      </dsp:nvSpPr>
      <dsp:spPr>
        <a:xfrm>
          <a:off x="0" y="954091"/>
          <a:ext cx="6821370" cy="9535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700" kern="1200"/>
            <a:t>מדינת לאום אתנית תרבותית</a:t>
          </a:r>
          <a:endParaRPr lang="en-US" sz="2700" kern="1200"/>
        </a:p>
      </dsp:txBody>
      <dsp:txXfrm>
        <a:off x="0" y="954091"/>
        <a:ext cx="6821370" cy="953509"/>
      </dsp:txXfrm>
    </dsp:sp>
    <dsp:sp modelId="{C14F7D8E-EB5F-482F-9A76-49FC47B9DF9D}">
      <dsp:nvSpPr>
        <dsp:cNvPr id="0" name=""/>
        <dsp:cNvSpPr/>
      </dsp:nvSpPr>
      <dsp:spPr>
        <a:xfrm>
          <a:off x="0" y="1907601"/>
          <a:ext cx="6821370" cy="0"/>
        </a:xfrm>
        <a:prstGeom prst="line">
          <a:avLst/>
        </a:prstGeom>
        <a:solidFill>
          <a:schemeClr val="accent2">
            <a:hueOff val="-4377215"/>
            <a:satOff val="-3950"/>
            <a:lumOff val="-881"/>
            <a:alphaOff val="0"/>
          </a:schemeClr>
        </a:solidFill>
        <a:ln w="15875" cap="rnd" cmpd="sng" algn="ctr">
          <a:solidFill>
            <a:schemeClr val="accent2">
              <a:hueOff val="-4377215"/>
              <a:satOff val="-3950"/>
              <a:lumOff val="-88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2F5699-CB04-42A7-85A7-1462E192E0B4}">
      <dsp:nvSpPr>
        <dsp:cNvPr id="0" name=""/>
        <dsp:cNvSpPr/>
      </dsp:nvSpPr>
      <dsp:spPr>
        <a:xfrm>
          <a:off x="0" y="1907601"/>
          <a:ext cx="6821370" cy="9535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700" kern="1200"/>
            <a:t>מדינה דו לאומית</a:t>
          </a:r>
          <a:endParaRPr lang="en-US" sz="2700" kern="1200"/>
        </a:p>
      </dsp:txBody>
      <dsp:txXfrm>
        <a:off x="0" y="1907601"/>
        <a:ext cx="6821370" cy="953509"/>
      </dsp:txXfrm>
    </dsp:sp>
    <dsp:sp modelId="{FD26B8DF-6F22-4B55-800A-278C3EA7E6FB}">
      <dsp:nvSpPr>
        <dsp:cNvPr id="0" name=""/>
        <dsp:cNvSpPr/>
      </dsp:nvSpPr>
      <dsp:spPr>
        <a:xfrm>
          <a:off x="0" y="2861111"/>
          <a:ext cx="6821370" cy="0"/>
        </a:xfrm>
        <a:prstGeom prst="line">
          <a:avLst/>
        </a:prstGeom>
        <a:solidFill>
          <a:schemeClr val="accent2">
            <a:hueOff val="-6565823"/>
            <a:satOff val="-5925"/>
            <a:lumOff val="-1321"/>
            <a:alphaOff val="0"/>
          </a:schemeClr>
        </a:solidFill>
        <a:ln w="15875" cap="rnd" cmpd="sng" algn="ctr">
          <a:solidFill>
            <a:schemeClr val="accent2">
              <a:hueOff val="-6565823"/>
              <a:satOff val="-5925"/>
              <a:lumOff val="-132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85956E-5DFC-490D-87F3-3E0D598004EE}">
      <dsp:nvSpPr>
        <dsp:cNvPr id="0" name=""/>
        <dsp:cNvSpPr/>
      </dsp:nvSpPr>
      <dsp:spPr>
        <a:xfrm>
          <a:off x="0" y="2861111"/>
          <a:ext cx="6821370" cy="9535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700" kern="1200" dirty="0"/>
            <a:t>ומדינת לאום אזרחית.</a:t>
          </a:r>
          <a:endParaRPr lang="en-US" sz="2700" kern="1200" dirty="0"/>
        </a:p>
      </dsp:txBody>
      <dsp:txXfrm>
        <a:off x="0" y="2861111"/>
        <a:ext cx="6821370" cy="953509"/>
      </dsp:txXfrm>
    </dsp:sp>
    <dsp:sp modelId="{E58F0C6F-EEF2-4C21-ACEF-E6F765ED121A}">
      <dsp:nvSpPr>
        <dsp:cNvPr id="0" name=""/>
        <dsp:cNvSpPr/>
      </dsp:nvSpPr>
      <dsp:spPr>
        <a:xfrm>
          <a:off x="0" y="3814621"/>
          <a:ext cx="6821370" cy="0"/>
        </a:xfrm>
        <a:prstGeom prst="line">
          <a:avLst/>
        </a:prstGeom>
        <a:solidFill>
          <a:schemeClr val="accent2">
            <a:hueOff val="-8754431"/>
            <a:satOff val="-7900"/>
            <a:lumOff val="-1762"/>
            <a:alphaOff val="0"/>
          </a:schemeClr>
        </a:solidFill>
        <a:ln w="15875" cap="rnd" cmpd="sng" algn="ctr">
          <a:solidFill>
            <a:schemeClr val="accent2">
              <a:hueOff val="-8754431"/>
              <a:satOff val="-7900"/>
              <a:lumOff val="-176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92BC0D-0CB5-4CD8-8F0F-E9652319F88D}">
      <dsp:nvSpPr>
        <dsp:cNvPr id="0" name=""/>
        <dsp:cNvSpPr/>
      </dsp:nvSpPr>
      <dsp:spPr>
        <a:xfrm>
          <a:off x="0" y="3814621"/>
          <a:ext cx="6821370" cy="9535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700" kern="1200"/>
            <a:t>אז כיצד הייתם רוצים לראות את ישראל מבחינה לאומית?</a:t>
          </a:r>
          <a:endParaRPr lang="en-US" sz="2700" kern="1200"/>
        </a:p>
      </dsp:txBody>
      <dsp:txXfrm>
        <a:off x="0" y="3814621"/>
        <a:ext cx="6821370" cy="9535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B335B0-340D-4A60-8690-AB4E3B3D0DCD}">
      <dsp:nvSpPr>
        <dsp:cNvPr id="0" name=""/>
        <dsp:cNvSpPr/>
      </dsp:nvSpPr>
      <dsp:spPr>
        <a:xfrm>
          <a:off x="0" y="0"/>
          <a:ext cx="4797028" cy="19502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400" kern="1200" dirty="0"/>
            <a:t>כדי לבחון מהי העמדה הרצויה עלינו לשאול </a:t>
          </a:r>
          <a:endParaRPr lang="en-US" sz="2400" kern="1200" dirty="0"/>
        </a:p>
      </dsp:txBody>
      <dsp:txXfrm>
        <a:off x="57121" y="57121"/>
        <a:ext cx="2781298" cy="1836001"/>
      </dsp:txXfrm>
    </dsp:sp>
    <dsp:sp modelId="{4F850782-84C6-4B74-854E-06DA2FEFFE5E}">
      <dsp:nvSpPr>
        <dsp:cNvPr id="0" name=""/>
        <dsp:cNvSpPr/>
      </dsp:nvSpPr>
      <dsp:spPr>
        <a:xfrm>
          <a:off x="846534" y="2383631"/>
          <a:ext cx="4797028" cy="19502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400" kern="1200" dirty="0"/>
            <a:t>"מהי הזהות הלאומית שישראל אמורה לממש ולבטא בסמליה, מוסדותיה וחוקיה?"</a:t>
          </a:r>
          <a:endParaRPr lang="en-US" sz="2400" kern="1200" dirty="0"/>
        </a:p>
      </dsp:txBody>
      <dsp:txXfrm>
        <a:off x="903655" y="2440752"/>
        <a:ext cx="2568593" cy="1836001"/>
      </dsp:txXfrm>
    </dsp:sp>
    <dsp:sp modelId="{D987C09F-00B1-418F-B937-A6A8250EBB03}">
      <dsp:nvSpPr>
        <dsp:cNvPr id="0" name=""/>
        <dsp:cNvSpPr/>
      </dsp:nvSpPr>
      <dsp:spPr>
        <a:xfrm>
          <a:off x="3348399" y="1533349"/>
          <a:ext cx="1267658" cy="126765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3633622" y="1533349"/>
        <a:ext cx="697212" cy="9539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C9E13F-242F-42AF-A1DD-1FDF6A977D00}">
      <dsp:nvSpPr>
        <dsp:cNvPr id="0" name=""/>
        <dsp:cNvSpPr/>
      </dsp:nvSpPr>
      <dsp:spPr>
        <a:xfrm>
          <a:off x="0" y="1673"/>
          <a:ext cx="10724357" cy="160195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C24C15-A3BE-438F-9446-7DA4BD978AEE}">
      <dsp:nvSpPr>
        <dsp:cNvPr id="0" name=""/>
        <dsp:cNvSpPr/>
      </dsp:nvSpPr>
      <dsp:spPr>
        <a:xfrm>
          <a:off x="484591" y="362113"/>
          <a:ext cx="881075" cy="88107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4BDF29-265F-4CC7-AE51-36575914E2EF}">
      <dsp:nvSpPr>
        <dsp:cNvPr id="0" name=""/>
        <dsp:cNvSpPr/>
      </dsp:nvSpPr>
      <dsp:spPr>
        <a:xfrm>
          <a:off x="1850257" y="1673"/>
          <a:ext cx="8729923" cy="16019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9540" tIns="169540" rIns="169540" bIns="16954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400" kern="1200" dirty="0"/>
            <a:t>עמדה לפיה מדינת ישראל היא מדינת הלאום של העם היהודי  בארץ ובתפוצות ומזוהה ברמה הקולקטיבית עם הלאום האתני תרבותי היהודי,  אך במקביל המדינה גם </a:t>
          </a:r>
          <a:r>
            <a:rPr lang="he-IL" sz="2400" kern="1200" dirty="0" err="1"/>
            <a:t>מחוייבת</a:t>
          </a:r>
          <a:r>
            <a:rPr lang="he-IL" sz="2400" kern="1200" dirty="0"/>
            <a:t> </a:t>
          </a:r>
          <a:r>
            <a:rPr lang="he-IL" sz="2400" kern="1200" dirty="0" err="1"/>
            <a:t>לשיוויון</a:t>
          </a:r>
          <a:r>
            <a:rPr lang="he-IL" sz="2400" kern="1200" dirty="0"/>
            <a:t> זכויות לכלל אזרחיה והכרה בזכויות קבוצתיות מסוימות לקבוצות אתניות שונות.</a:t>
          </a:r>
          <a:endParaRPr lang="en-US" sz="2400" kern="1200" dirty="0"/>
        </a:p>
      </dsp:txBody>
      <dsp:txXfrm>
        <a:off x="1850257" y="1673"/>
        <a:ext cx="8729923" cy="1601954"/>
      </dsp:txXfrm>
    </dsp:sp>
    <dsp:sp modelId="{F808908E-2B85-44E9-9EC3-E5C5E7A6E6E7}">
      <dsp:nvSpPr>
        <dsp:cNvPr id="0" name=""/>
        <dsp:cNvSpPr/>
      </dsp:nvSpPr>
      <dsp:spPr>
        <a:xfrm>
          <a:off x="0" y="1824588"/>
          <a:ext cx="10724357" cy="160195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E6FA76-8C84-46AE-BFAE-B6E9D9CC6867}">
      <dsp:nvSpPr>
        <dsp:cNvPr id="0" name=""/>
        <dsp:cNvSpPr/>
      </dsp:nvSpPr>
      <dsp:spPr>
        <a:xfrm>
          <a:off x="484591" y="2185028"/>
          <a:ext cx="881075" cy="88107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3CAD10-90BC-4271-AD74-9A7353F45082}">
      <dsp:nvSpPr>
        <dsp:cNvPr id="0" name=""/>
        <dsp:cNvSpPr/>
      </dsp:nvSpPr>
      <dsp:spPr>
        <a:xfrm>
          <a:off x="1850257" y="1824588"/>
          <a:ext cx="8729923" cy="16019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9540" tIns="169540" rIns="169540" bIns="169540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500" kern="1200" dirty="0"/>
            <a:t>זו הגישה השלטת במדינה כיום והיא באה לידי ביטוי במגילת העצמאות ובחוקים שונים</a:t>
          </a:r>
          <a:endParaRPr lang="en-US" sz="2500" kern="1200" dirty="0"/>
        </a:p>
      </dsp:txBody>
      <dsp:txXfrm>
        <a:off x="1850257" y="1824588"/>
        <a:ext cx="8729923" cy="16019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B9F55-F8A0-4553-B107-59C4EE789CFD}" type="datetimeFigureOut">
              <a:rPr lang="he-IL" smtClean="0"/>
              <a:t>ג'/תשרי/תש"פ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99378-B57B-429E-8DC2-843A24461ECA}" type="slidenum">
              <a:rPr lang="he-IL" smtClean="0"/>
              <a:t>‹#›</a:t>
            </a:fld>
            <a:endParaRPr lang="he-IL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791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B9F55-F8A0-4553-B107-59C4EE789CFD}" type="datetimeFigureOut">
              <a:rPr lang="he-IL" smtClean="0"/>
              <a:t>ג'/תשרי/תש"פ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99378-B57B-429E-8DC2-843A24461EC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1294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B9F55-F8A0-4553-B107-59C4EE789CFD}" type="datetimeFigureOut">
              <a:rPr lang="he-IL" smtClean="0"/>
              <a:t>ג'/תשרי/תש"פ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99378-B57B-429E-8DC2-843A24461EC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269333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B9F55-F8A0-4553-B107-59C4EE789CFD}" type="datetimeFigureOut">
              <a:rPr lang="he-IL" smtClean="0"/>
              <a:t>ג'/תשרי/תש"פ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99378-B57B-429E-8DC2-843A24461ECA}" type="slidenum">
              <a:rPr lang="he-IL" smtClean="0"/>
              <a:t>‹#›</a:t>
            </a:fld>
            <a:endParaRPr lang="he-IL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257227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B9F55-F8A0-4553-B107-59C4EE789CFD}" type="datetimeFigureOut">
              <a:rPr lang="he-IL" smtClean="0"/>
              <a:t>ג'/תשרי/תש"פ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99378-B57B-429E-8DC2-843A24461EC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1534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B9F55-F8A0-4553-B107-59C4EE789CFD}" type="datetimeFigureOut">
              <a:rPr lang="he-IL" smtClean="0"/>
              <a:t>ג'/תשרי/תש"פ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99378-B57B-429E-8DC2-843A24461ECA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317571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נכון או לא נכו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B9F55-F8A0-4553-B107-59C4EE789CFD}" type="datetimeFigureOut">
              <a:rPr lang="he-IL" smtClean="0"/>
              <a:t>ג'/תשרי/תש"פ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99378-B57B-429E-8DC2-843A24461EC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64147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B9F55-F8A0-4553-B107-59C4EE789CFD}" type="datetimeFigureOut">
              <a:rPr lang="he-IL" smtClean="0"/>
              <a:t>ג'/תשרי/תש"פ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99378-B57B-429E-8DC2-843A24461EC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45804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B9F55-F8A0-4553-B107-59C4EE789CFD}" type="datetimeFigureOut">
              <a:rPr lang="he-IL" smtClean="0"/>
              <a:t>ג'/תשרי/תש"פ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99378-B57B-429E-8DC2-843A24461EC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94517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B9F55-F8A0-4553-B107-59C4EE789CFD}" type="datetimeFigureOut">
              <a:rPr lang="he-IL" smtClean="0"/>
              <a:t>ג'/תשרי/תש"פ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99378-B57B-429E-8DC2-843A24461EC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6437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B9F55-F8A0-4553-B107-59C4EE789CFD}" type="datetimeFigureOut">
              <a:rPr lang="he-IL" smtClean="0"/>
              <a:t>ג'/תשרי/תש"פ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99378-B57B-429E-8DC2-843A24461EC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61427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B9F55-F8A0-4553-B107-59C4EE789CFD}" type="datetimeFigureOut">
              <a:rPr lang="he-IL" smtClean="0"/>
              <a:t>ג'/תשרי/תש"פ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99378-B57B-429E-8DC2-843A24461EC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7897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B9F55-F8A0-4553-B107-59C4EE789CFD}" type="datetimeFigureOut">
              <a:rPr lang="he-IL" smtClean="0"/>
              <a:t>ג'/תשרי/תש"פ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99378-B57B-429E-8DC2-843A24461EC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39054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B9F55-F8A0-4553-B107-59C4EE789CFD}" type="datetimeFigureOut">
              <a:rPr lang="he-IL" smtClean="0"/>
              <a:t>ג'/תשרי/תש"פ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99378-B57B-429E-8DC2-843A24461EC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00884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B9F55-F8A0-4553-B107-59C4EE789CFD}" type="datetimeFigureOut">
              <a:rPr lang="he-IL" smtClean="0"/>
              <a:t>ג'/תשרי/תש"פ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99378-B57B-429E-8DC2-843A24461EC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85371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B9F55-F8A0-4553-B107-59C4EE789CFD}" type="datetimeFigureOut">
              <a:rPr lang="he-IL" smtClean="0"/>
              <a:t>ג'/תשרי/תש"פ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99378-B57B-429E-8DC2-843A24461EC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96669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B9F55-F8A0-4553-B107-59C4EE789CFD}" type="datetimeFigureOut">
              <a:rPr lang="he-IL" smtClean="0"/>
              <a:t>ג'/תשרי/תש"פ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99378-B57B-429E-8DC2-843A24461EC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70580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57B9F55-F8A0-4553-B107-59C4EE789CFD}" type="datetimeFigureOut">
              <a:rPr lang="he-IL" smtClean="0"/>
              <a:t>ג'/תשרי/תש"פ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0999378-B57B-429E-8DC2-843A24461EC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710476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mako.co.il/news-military/israel-q2_2015/Article-d9c8a80ad15cd41004.ht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13BE87B-D7FD-4BF3-A7BC-511F522528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35A481B-C639-4892-B0EF-4D8373A9B0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4639734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2BD58B-6284-459E-9FF4-A97F3A5690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438656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E589C21-CEDE-4D90-AC85-6E43B68D13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3449715"/>
            <a:ext cx="2981858" cy="3208867"/>
            <a:chOff x="9206969" y="2963333"/>
            <a:chExt cx="2981858" cy="3208867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1F4121EC-0ADD-45C0-85F0-D49F67A3ED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22F012F-0680-4AEC-9884-BA712ED2B9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6">
              <a:extLst>
                <a:ext uri="{FF2B5EF4-FFF2-40B4-BE49-F238E27FC236}">
                  <a16:creationId xmlns:a16="http://schemas.microsoft.com/office/drawing/2014/main" id="{FA5CEDFE-9EC8-436B-AE10-F85A847783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17">
              <a:extLst>
                <a:ext uri="{FF2B5EF4-FFF2-40B4-BE49-F238E27FC236}">
                  <a16:creationId xmlns:a16="http://schemas.microsoft.com/office/drawing/2014/main" id="{29C70031-55D8-483B-8452-A6B809D0AC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24F1E16-B0BE-4400-9A10-95BB1D52C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כותרת 1">
            <a:extLst>
              <a:ext uri="{FF2B5EF4-FFF2-40B4-BE49-F238E27FC236}">
                <a16:creationId xmlns:a16="http://schemas.microsoft.com/office/drawing/2014/main" id="{6E5E614C-D965-4AF8-9692-40B7ED9030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16738" y="685798"/>
            <a:ext cx="6159273" cy="4495801"/>
          </a:xfrm>
        </p:spPr>
        <p:txBody>
          <a:bodyPr anchor="ctr">
            <a:normAutofit/>
          </a:bodyPr>
          <a:lstStyle/>
          <a:p>
            <a:r>
              <a:rPr lang="he-IL" sz="5400">
                <a:solidFill>
                  <a:srgbClr val="FFFFFF"/>
                </a:solidFill>
              </a:rPr>
              <a:t>עמדות לגבי דמותה הרצויה של ישראל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68AF14C7-A538-4E75-9B42-A45D847117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98171" y="685798"/>
            <a:ext cx="2502578" cy="4495801"/>
          </a:xfrm>
        </p:spPr>
        <p:txBody>
          <a:bodyPr anchor="ctr">
            <a:normAutofit/>
          </a:bodyPr>
          <a:lstStyle/>
          <a:p>
            <a:pPr algn="r"/>
            <a:r>
              <a:rPr lang="he-IL">
                <a:solidFill>
                  <a:srgbClr val="FFFFFF"/>
                </a:solidFill>
              </a:rPr>
              <a:t>העמדות בנושא זהותה הלאומית הרצויה של המדינה</a:t>
            </a:r>
          </a:p>
        </p:txBody>
      </p:sp>
    </p:spTree>
    <p:extLst>
      <p:ext uri="{BB962C8B-B14F-4D97-AF65-F5344CB8AC3E}">
        <p14:creationId xmlns:p14="http://schemas.microsoft.com/office/powerpoint/2010/main" val="1004436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2C33F367-76E5-4D2A-96B1-4FD443CDD1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dk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dk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Snip Diagonal Corner Rectangle 21">
            <a:extLst>
              <a:ext uri="{FF2B5EF4-FFF2-40B4-BE49-F238E27FC236}">
                <a16:creationId xmlns:a16="http://schemas.microsoft.com/office/drawing/2014/main" id="{6F769419-3E73-449D-B62A-0CDEC946A6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8129873" cy="6858002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alpha val="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A6515200-42F9-488F-9895-6CDBCD1E87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43185F0E-78D5-4C2D-9239-D3515B4488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D5BD9142-FF9C-4EED-A027-18D095481B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42F547D3-9752-4481-B3A8-50E08610B8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1999C2F-3D0D-4813-9696-83630A6FE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EC737390-C9CA-456B-9F40-D7A76EA242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כותרת 1">
            <a:extLst>
              <a:ext uri="{FF2B5EF4-FFF2-40B4-BE49-F238E27FC236}">
                <a16:creationId xmlns:a16="http://schemas.microsoft.com/office/drawing/2014/main" id="{9665A3D3-A39F-4D75-9C52-538B19C7B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8661" y="941424"/>
            <a:ext cx="3043896" cy="3248611"/>
          </a:xfrm>
        </p:spPr>
        <p:txBody>
          <a:bodyPr>
            <a:normAutofit/>
          </a:bodyPr>
          <a:lstStyle/>
          <a:p>
            <a:r>
              <a:rPr lang="he-IL">
                <a:solidFill>
                  <a:srgbClr val="FFFFFF"/>
                </a:solidFill>
              </a:rPr>
              <a:t>רקע</a:t>
            </a:r>
          </a:p>
        </p:txBody>
      </p:sp>
      <p:graphicFrame>
        <p:nvGraphicFramePr>
          <p:cNvPr id="5" name="מציין מיקום תוכן 2">
            <a:extLst>
              <a:ext uri="{FF2B5EF4-FFF2-40B4-BE49-F238E27FC236}">
                <a16:creationId xmlns:a16="http://schemas.microsoft.com/office/drawing/2014/main" id="{25C332E0-9696-497E-BD3A-847CA99352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2273836"/>
              </p:ext>
            </p:extLst>
          </p:nvPr>
        </p:nvGraphicFramePr>
        <p:xfrm>
          <a:off x="1308503" y="941424"/>
          <a:ext cx="6821370" cy="4768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0328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4C5530E-85F5-4469-A5C9-54B113C112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dk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dk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DED1C9EA-F42E-40B3-B1C4-B03AC97D0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2710" y="620722"/>
            <a:ext cx="3654099" cy="3532989"/>
          </a:xfrm>
        </p:spPr>
        <p:txBody>
          <a:bodyPr anchor="b">
            <a:normAutofit/>
          </a:bodyPr>
          <a:lstStyle/>
          <a:p>
            <a:endParaRPr lang="he-IL">
              <a:solidFill>
                <a:srgbClr val="FFFFFF"/>
              </a:solidFill>
            </a:endParaRPr>
          </a:p>
        </p:txBody>
      </p:sp>
      <p:sp useBgFill="1">
        <p:nvSpPr>
          <p:cNvPr id="12" name="Snip Diagonal Corner Rectangle 21">
            <a:extLst>
              <a:ext uri="{FF2B5EF4-FFF2-40B4-BE49-F238E27FC236}">
                <a16:creationId xmlns:a16="http://schemas.microsoft.com/office/drawing/2014/main" id="{A9CEB52D-0D40-45E3-94F9-CDB2083A93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000" y="620722"/>
            <a:ext cx="6575496" cy="5286838"/>
          </a:xfrm>
          <a:prstGeom prst="snip2DiagRect">
            <a:avLst>
              <a:gd name="adj1" fmla="val 8741"/>
              <a:gd name="adj2" fmla="val 0"/>
            </a:avLst>
          </a:prstGeom>
          <a:ln>
            <a:noFill/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F7EB202-DE79-4E39-BCF0-D9855DA173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4DF8FC51-F3B0-4D84-A367-A147071636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5B3C3EDB-3DD5-4F8C-84C2-B598DB12A2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9DD3267-7A88-4810-94C1-0176A11D9C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9F7E30E-9755-4BB4-B799-15752AE27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A0A74F5-C569-4A54-9AA8-8F85E9E7E0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" name="מציין מיקום תוכן 2">
            <a:extLst>
              <a:ext uri="{FF2B5EF4-FFF2-40B4-BE49-F238E27FC236}">
                <a16:creationId xmlns:a16="http://schemas.microsoft.com/office/drawing/2014/main" id="{A37D0122-BE6C-4DE2-8B35-FA86385327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185472"/>
              </p:ext>
            </p:extLst>
          </p:nvPr>
        </p:nvGraphicFramePr>
        <p:xfrm>
          <a:off x="1098550" y="1096963"/>
          <a:ext cx="5643563" cy="4333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63172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D2600CBB-0CF8-4237-8491-B7864363D2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dk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dk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2AC07045-31F3-491A-8C9F-5AB7111D4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5212080"/>
            <a:ext cx="9269412" cy="955040"/>
          </a:xfrm>
        </p:spPr>
        <p:txBody>
          <a:bodyPr anchor="ctr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he-IL" dirty="0">
                <a:solidFill>
                  <a:srgbClr val="FFFFFF"/>
                </a:solidFill>
              </a:rPr>
              <a:t>עמדה הרואה את ישראל כמדינת לאום יהודית אתנית-תרבותית דמוקרטית</a:t>
            </a:r>
          </a:p>
        </p:txBody>
      </p:sp>
      <p:sp>
        <p:nvSpPr>
          <p:cNvPr id="26" name="Snip Diagonal Corner Rectangle 21">
            <a:extLst>
              <a:ext uri="{FF2B5EF4-FFF2-40B4-BE49-F238E27FC236}">
                <a16:creationId xmlns:a16="http://schemas.microsoft.com/office/drawing/2014/main" id="{E4CBBC1E-991D-4CF9-BCA5-AB1496871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88824" cy="4572000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alpha val="1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מציין מיקום תוכן 2">
            <a:extLst>
              <a:ext uri="{FF2B5EF4-FFF2-40B4-BE49-F238E27FC236}">
                <a16:creationId xmlns:a16="http://schemas.microsoft.com/office/drawing/2014/main" id="{FB855D0C-6879-41B0-B5C0-4AF555862F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8288245"/>
              </p:ext>
            </p:extLst>
          </p:nvPr>
        </p:nvGraphicFramePr>
        <p:xfrm>
          <a:off x="191292" y="171450"/>
          <a:ext cx="10724357" cy="34282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79020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1A705A4-8C00-4811-8898-547AF1929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221" y="4757665"/>
            <a:ext cx="8534400" cy="1507067"/>
          </a:xfrm>
        </p:spPr>
        <p:txBody>
          <a:bodyPr/>
          <a:lstStyle/>
          <a:p>
            <a:r>
              <a:rPr lang="he-IL" dirty="0"/>
              <a:t>מדינת לאום יהודית אתנית תרבותית-דמוקרטית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34B6597-03E2-4E98-80F7-A0439C2A3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79" y="1913394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בתוך העמדה האתנית תרבותית יש רצף- לכולם יש הסכמה עקרונית לכך שמדינת ישראל היא מדינת לאום של העם היהודי ומחויבת </a:t>
            </a:r>
            <a:r>
              <a:rPr lang="he-IL" sz="2400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לשויון</a:t>
            </a:r>
            <a:r>
              <a:rPr lang="he-IL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- אך קיימות דעות שונות לגבי ההיקף ואופן המימוש או מה גובר במקרה של מתח בין היסוד היהודי והיסוד הדמוקרטי</a:t>
            </a:r>
          </a:p>
        </p:txBody>
      </p:sp>
      <p:sp>
        <p:nvSpPr>
          <p:cNvPr id="4" name="חץ: שמאלה-ימינה 3">
            <a:extLst>
              <a:ext uri="{FF2B5EF4-FFF2-40B4-BE49-F238E27FC236}">
                <a16:creationId xmlns:a16="http://schemas.microsoft.com/office/drawing/2014/main" id="{9BD858A4-3F52-4FD4-9473-6D03F4047E86}"/>
              </a:ext>
            </a:extLst>
          </p:cNvPr>
          <p:cNvSpPr/>
          <p:nvPr/>
        </p:nvSpPr>
        <p:spPr>
          <a:xfrm>
            <a:off x="2911097" y="379062"/>
            <a:ext cx="6741763" cy="15343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מדינת לאום יהודית אתנית תרבותית דמוקרטית</a:t>
            </a:r>
          </a:p>
        </p:txBody>
      </p:sp>
      <p:sp>
        <p:nvSpPr>
          <p:cNvPr id="5" name="אליפסה 4">
            <a:extLst>
              <a:ext uri="{FF2B5EF4-FFF2-40B4-BE49-F238E27FC236}">
                <a16:creationId xmlns:a16="http://schemas.microsoft.com/office/drawing/2014/main" id="{7FC52AE7-E14B-431B-9CB0-921A09EEF92B}"/>
              </a:ext>
            </a:extLst>
          </p:cNvPr>
          <p:cNvSpPr/>
          <p:nvPr/>
        </p:nvSpPr>
        <p:spPr>
          <a:xfrm>
            <a:off x="8381999" y="2019132"/>
            <a:ext cx="1270861" cy="1112004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יותר יהודי</a:t>
            </a:r>
          </a:p>
        </p:txBody>
      </p:sp>
      <p:sp>
        <p:nvSpPr>
          <p:cNvPr id="6" name="אליפסה 5">
            <a:extLst>
              <a:ext uri="{FF2B5EF4-FFF2-40B4-BE49-F238E27FC236}">
                <a16:creationId xmlns:a16="http://schemas.microsoft.com/office/drawing/2014/main" id="{9CB14121-C842-4756-9D06-AB35B2A36155}"/>
              </a:ext>
            </a:extLst>
          </p:cNvPr>
          <p:cNvSpPr/>
          <p:nvPr/>
        </p:nvSpPr>
        <p:spPr>
          <a:xfrm>
            <a:off x="3308242" y="2019132"/>
            <a:ext cx="1394847" cy="957021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יותר דמוקרטי</a:t>
            </a:r>
          </a:p>
        </p:txBody>
      </p:sp>
    </p:spTree>
    <p:extLst>
      <p:ext uri="{BB962C8B-B14F-4D97-AF65-F5344CB8AC3E}">
        <p14:creationId xmlns:p14="http://schemas.microsoft.com/office/powerpoint/2010/main" val="3602166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6DF3EA9-3207-4418-91B4-64605BC48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מדינת לאום יהודית אתנית-תרבותית לא דמוקרטית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90D27F8-BD75-4DD6-95EF-C7FA447D62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sz="26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עמדה לפי מדינת ישראל מזוהה ברמה הקולקטיבית עם לאום אתני תרבותי יהודי, והמדינה אינה מחויבת לשוויון זכויות מלא בין כל אזרחיה.</a:t>
            </a:r>
          </a:p>
          <a:p>
            <a:r>
              <a:rPr lang="he-IL" sz="26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לפי עמדה זו, בכל התנגשות בין היסוד היהודי לדמוקרטי, היסוד היהודי בהכרח יגבר.</a:t>
            </a:r>
          </a:p>
          <a:p>
            <a:r>
              <a:rPr lang="he-IL" sz="26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גרסתה הקיצונית של עמדה זו מבקשת לשלול את אזרחותם של אזרחי ישראל הערבים ולהקים מדינה ליהודים בלבד.</a:t>
            </a:r>
          </a:p>
          <a:p>
            <a:pPr marL="0" indent="0">
              <a:buNone/>
            </a:pPr>
            <a:endParaRPr lang="he-IL" sz="2400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he-IL" sz="2400" b="1" i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איזו מפלגה שהתמודדה בבחירות האחרונות לכנסת דוגלת בעמדה זו?</a:t>
            </a:r>
          </a:p>
        </p:txBody>
      </p:sp>
      <p:pic>
        <p:nvPicPr>
          <p:cNvPr id="7" name="תמונה 6">
            <a:extLst>
              <a:ext uri="{FF2B5EF4-FFF2-40B4-BE49-F238E27FC236}">
                <a16:creationId xmlns:a16="http://schemas.microsoft.com/office/drawing/2014/main" id="{56718F0A-2B51-4640-9084-517540F8D2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2480" y="4670077"/>
            <a:ext cx="3471544" cy="1948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011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ACA6826-032C-4799-B079-15DB2A6CBD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19FF53CE-D5D5-4E5B-A9FC-4810C0016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</p:spPr>
        <p:txBody>
          <a:bodyPr>
            <a:normAutofit/>
          </a:bodyPr>
          <a:lstStyle/>
          <a:p>
            <a:r>
              <a:rPr lang="he-IL" dirty="0"/>
              <a:t>מדינה דו לאומית דמוקרטית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05D86EBC-BCAD-4416-AB53-BEA400DC7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7269163" cy="404812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he-IL" sz="3100" dirty="0"/>
              <a:t>עמדה לפיה מדינת ישראל צריכה להיות מזוהה ברמה הקולקטיבית עם הלאום היהודי והלאום הערבי במידה שווה (כמו בלגיה)</a:t>
            </a:r>
          </a:p>
          <a:p>
            <a:pPr>
              <a:lnSpc>
                <a:spcPct val="90000"/>
              </a:lnSpc>
            </a:pPr>
            <a:r>
              <a:rPr lang="he-IL" sz="3100" dirty="0"/>
              <a:t>יש לשנות את הדגלים הסמלים ויתר מרכיבי הזהות כדי שיתנו ביטוי מקביל ושווה לזהות היהודית ולזהות הערבית. </a:t>
            </a:r>
          </a:p>
          <a:p>
            <a:pPr>
              <a:lnSpc>
                <a:spcPct val="90000"/>
              </a:lnSpc>
            </a:pPr>
            <a:r>
              <a:rPr lang="he-IL" sz="3100" dirty="0"/>
              <a:t>מדיניות ההגירה תהיה זהה ליהודים וערבים</a:t>
            </a:r>
          </a:p>
          <a:p>
            <a:pPr>
              <a:lnSpc>
                <a:spcPct val="90000"/>
              </a:lnSpc>
            </a:pPr>
            <a:r>
              <a:rPr lang="he-IL" sz="3100" dirty="0"/>
              <a:t>קיימת גרסה של גישה זו ולפיה על המדינה להיות מזוהה עם כל הקבוצות הלאומיות שמתקיימות בתוכה- "מדינה רב תרבותית"</a:t>
            </a:r>
          </a:p>
          <a:p>
            <a:pPr>
              <a:lnSpc>
                <a:spcPct val="90000"/>
              </a:lnSpc>
            </a:pPr>
            <a:endParaRPr lang="he-IL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bg1">
                    <a:lumMod val="75000"/>
                    <a:lumOff val="2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https://www.mako.co.il/news-military/israel-q2_2015/Article-d9c8a80ad15cd41004.htm</a:t>
            </a:r>
            <a:endParaRPr lang="he-IL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6FA825A2-FB1C-4C70-BD45-1AB65B350F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2099" y="769868"/>
            <a:ext cx="2573273" cy="1872056"/>
          </a:xfrm>
          <a:prstGeom prst="rect">
            <a:avLst/>
          </a:prstGeom>
          <a:effectLst>
            <a:innerShdw blurRad="57150" dist="38100" dir="14460000">
              <a:prstClr val="black">
                <a:alpha val="70000"/>
              </a:prstClr>
            </a:innerShdw>
          </a:effec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DD58A807-BD0E-4B1D-A523-2F20E7FE26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33837"/>
            <a:ext cx="2981858" cy="3208867"/>
            <a:chOff x="9206969" y="2963333"/>
            <a:chExt cx="2981858" cy="32088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C82FD88-0436-4D5C-B5A2-7B9019194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E2706DBD-9DBD-49D6-80EB-C896096D2F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51C7442-3F0F-49E3-9389-D6B4BAE14A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A614368-43A5-4794-BA71-09F8585F9F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F42B96B-0C70-40CB-A027-175F2A165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12889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0DF21D5-92B5-4D0E-8ACB-CD3732E404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dk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dk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nip Diagonal Corner Rectangle 21">
            <a:extLst>
              <a:ext uri="{FF2B5EF4-FFF2-40B4-BE49-F238E27FC236}">
                <a16:creationId xmlns:a16="http://schemas.microsoft.com/office/drawing/2014/main" id="{B729B08C-A8E8-4A5F-BE85-F0B9269F8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8129873" cy="6858002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alpha val="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AF0DAB2-66C2-4FB9-A4F3-E117F1D18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C7822CD-C541-4174-B43B-4A5E288187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A98BC445-D166-4C73-9048-E9EAA3130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50D18988-C2FA-49D2-BDF7-5C3060944B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2EBDE56-D9C2-4852-B55B-3DB8E67955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EB5952F4-0479-49EC-8294-C078F23532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כותרת 1">
            <a:extLst>
              <a:ext uri="{FF2B5EF4-FFF2-40B4-BE49-F238E27FC236}">
                <a16:creationId xmlns:a16="http://schemas.microsoft.com/office/drawing/2014/main" id="{58111443-D47B-4F76-B0FD-E60613094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2083" y="941424"/>
            <a:ext cx="4060474" cy="3248611"/>
          </a:xfrm>
        </p:spPr>
        <p:txBody>
          <a:bodyPr anchor="b">
            <a:normAutofit/>
          </a:bodyPr>
          <a:lstStyle/>
          <a:p>
            <a:r>
              <a:rPr lang="he-IL">
                <a:solidFill>
                  <a:srgbClr val="FFFFFF"/>
                </a:solidFill>
              </a:rPr>
              <a:t>מדינת לאום אזרחית דמוקרטית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DFF52060-323D-4A6D-AA0F-D20936FF6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941424"/>
            <a:ext cx="6261337" cy="4758985"/>
          </a:xfrm>
        </p:spPr>
        <p:txBody>
          <a:bodyPr anchor="ctr">
            <a:normAutofit/>
          </a:bodyPr>
          <a:lstStyle/>
          <a:p>
            <a:r>
              <a:rPr lang="he-IL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עמדה התומכת בביטול הזהות היהודית של המדינה ומבקשת למנוע כל קשר של המדינה לקבוצה לאומית אתנית כלשהי. הגדרת הזהות הלאומית מתבססת רק על אזרחות ישראלית.</a:t>
            </a:r>
          </a:p>
          <a:p>
            <a:r>
              <a:rPr lang="he-IL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הסמלים, המועדים החוקים ומוסדות המדינה יבטאו רק יסודות שמשותפים לכלל האזרחים.</a:t>
            </a:r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16E25F6C-83EC-4F41-ABA6-3D9F41F863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8969" y="792738"/>
            <a:ext cx="3221053" cy="1970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176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1F041E0-EB54-47D2-989F-503E75A1A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תרגול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6FDDBE9-C43E-41C4-A2A1-FA5D2C232D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800" dirty="0"/>
              <a:t>התחלקו לקבוצות. כל קבוצה תבחן מצע של מפלגה אחרת.</a:t>
            </a:r>
          </a:p>
          <a:p>
            <a:r>
              <a:rPr lang="he-IL" sz="2800" dirty="0"/>
              <a:t>ציינו, הציגו והסבירו את העמדה (החלום) הרצויה בעיניה של המפלגה בנוגע לזהות הלאומית של מדינת ישראל.</a:t>
            </a:r>
          </a:p>
          <a:p>
            <a:r>
              <a:rPr lang="he-IL" sz="2800" dirty="0"/>
              <a:t>הסבירו כיצד עמדה זו באה לידי ביטוי בקטע.</a:t>
            </a:r>
          </a:p>
        </p:txBody>
      </p:sp>
    </p:spTree>
    <p:extLst>
      <p:ext uri="{BB962C8B-B14F-4D97-AF65-F5344CB8AC3E}">
        <p14:creationId xmlns:p14="http://schemas.microsoft.com/office/powerpoint/2010/main" val="3146696222"/>
      </p:ext>
    </p:extLst>
  </p:cSld>
  <p:clrMapOvr>
    <a:masterClrMapping/>
  </p:clrMapOvr>
</p:sld>
</file>

<file path=ppt/theme/theme1.xml><?xml version="1.0" encoding="utf-8"?>
<a:theme xmlns:a="http://schemas.openxmlformats.org/drawingml/2006/main" name="פרוסה">
  <a:themeElements>
    <a:clrScheme name="פרוסה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פרוסה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פרוסה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795</TotalTime>
  <Words>424</Words>
  <Application>Microsoft Office PowerPoint</Application>
  <PresentationFormat>מסך רחב</PresentationFormat>
  <Paragraphs>38</Paragraphs>
  <Slides>9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2" baseType="lpstr">
      <vt:lpstr>Century Gothic</vt:lpstr>
      <vt:lpstr>Wingdings 3</vt:lpstr>
      <vt:lpstr>פרוסה</vt:lpstr>
      <vt:lpstr>עמדות לגבי דמותה הרצויה של ישראל</vt:lpstr>
      <vt:lpstr>רקע</vt:lpstr>
      <vt:lpstr>מצגת של PowerPoint‏</vt:lpstr>
      <vt:lpstr>עמדה הרואה את ישראל כמדינת לאום יהודית אתנית-תרבותית דמוקרטית</vt:lpstr>
      <vt:lpstr>מדינת לאום יהודית אתנית תרבותית-דמוקרטית</vt:lpstr>
      <vt:lpstr>מדינת לאום יהודית אתנית-תרבותית לא דמוקרטית</vt:lpstr>
      <vt:lpstr>מדינה דו לאומית דמוקרטית</vt:lpstr>
      <vt:lpstr>מדינת לאום אזרחית דמוקרטית</vt:lpstr>
      <vt:lpstr>תרגול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עמדות לגבי דמותה הרצויה של ישראל</dc:title>
  <dc:creator>שרון  גבאי חן</dc:creator>
  <cp:lastModifiedBy>שרון  גבאי חן</cp:lastModifiedBy>
  <cp:revision>10</cp:revision>
  <dcterms:created xsi:type="dcterms:W3CDTF">2019-10-02T19:12:05Z</dcterms:created>
  <dcterms:modified xsi:type="dcterms:W3CDTF">2019-10-03T08:27:52Z</dcterms:modified>
</cp:coreProperties>
</file>