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787" r:id="rId2"/>
  </p:sldMasterIdLst>
  <p:notesMasterIdLst>
    <p:notesMasterId r:id="rId17"/>
  </p:notesMasterIdLst>
  <p:sldIdLst>
    <p:sldId id="256" r:id="rId3"/>
    <p:sldId id="257" r:id="rId4"/>
    <p:sldId id="259" r:id="rId5"/>
    <p:sldId id="262" r:id="rId6"/>
    <p:sldId id="261" r:id="rId7"/>
    <p:sldId id="271" r:id="rId8"/>
    <p:sldId id="263" r:id="rId9"/>
    <p:sldId id="267" r:id="rId10"/>
    <p:sldId id="264" r:id="rId11"/>
    <p:sldId id="258" r:id="rId12"/>
    <p:sldId id="268" r:id="rId13"/>
    <p:sldId id="270" r:id="rId14"/>
    <p:sldId id="265"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3" d="100"/>
          <a:sy n="63" d="100"/>
        </p:scale>
        <p:origin x="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314493C-3F6B-48CF-B0E0-66304D1EBA12}" type="datetimeFigureOut">
              <a:rPr lang="he-IL" smtClean="0"/>
              <a:t>כ"ז/שבט/תש"פ</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774851B-BD1A-4293-A563-55A171F7713F}" type="slidenum">
              <a:rPr lang="he-IL" smtClean="0"/>
              <a:t>‹#›</a:t>
            </a:fld>
            <a:endParaRPr lang="he-IL"/>
          </a:p>
        </p:txBody>
      </p:sp>
    </p:spTree>
    <p:extLst>
      <p:ext uri="{BB962C8B-B14F-4D97-AF65-F5344CB8AC3E}">
        <p14:creationId xmlns:p14="http://schemas.microsoft.com/office/powerpoint/2010/main" val="11946691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צפו בכתבה ונסו לאתר מספר סיבות לשסע ..</a:t>
            </a:r>
          </a:p>
        </p:txBody>
      </p:sp>
      <p:sp>
        <p:nvSpPr>
          <p:cNvPr id="4" name="מציין מיקום של מספר שקופית 3"/>
          <p:cNvSpPr>
            <a:spLocks noGrp="1"/>
          </p:cNvSpPr>
          <p:nvPr>
            <p:ph type="sldNum" sz="quarter" idx="5"/>
          </p:nvPr>
        </p:nvSpPr>
        <p:spPr/>
        <p:txBody>
          <a:bodyPr/>
          <a:lstStyle/>
          <a:p>
            <a:fld id="{A774851B-BD1A-4293-A563-55A171F7713F}" type="slidenum">
              <a:rPr lang="he-IL" smtClean="0"/>
              <a:t>2</a:t>
            </a:fld>
            <a:endParaRPr lang="he-IL"/>
          </a:p>
        </p:txBody>
      </p:sp>
    </p:spTree>
    <p:extLst>
      <p:ext uri="{BB962C8B-B14F-4D97-AF65-F5344CB8AC3E}">
        <p14:creationId xmlns:p14="http://schemas.microsoft.com/office/powerpoint/2010/main" val="196327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לשאול לפני- מה ידוע על הסיבות ההיסטוריות </a:t>
            </a:r>
          </a:p>
        </p:txBody>
      </p:sp>
      <p:sp>
        <p:nvSpPr>
          <p:cNvPr id="4" name="מציין מיקום של מספר שקופית 3"/>
          <p:cNvSpPr>
            <a:spLocks noGrp="1"/>
          </p:cNvSpPr>
          <p:nvPr>
            <p:ph type="sldNum" sz="quarter" idx="5"/>
          </p:nvPr>
        </p:nvSpPr>
        <p:spPr/>
        <p:txBody>
          <a:bodyPr/>
          <a:lstStyle/>
          <a:p>
            <a:fld id="{A774851B-BD1A-4293-A563-55A171F7713F}" type="slidenum">
              <a:rPr lang="he-IL" smtClean="0"/>
              <a:t>3</a:t>
            </a:fld>
            <a:endParaRPr lang="he-IL"/>
          </a:p>
        </p:txBody>
      </p:sp>
    </p:spTree>
    <p:extLst>
      <p:ext uri="{BB962C8B-B14F-4D97-AF65-F5344CB8AC3E}">
        <p14:creationId xmlns:p14="http://schemas.microsoft.com/office/powerpoint/2010/main" val="96638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תת</a:t>
            </a:r>
          </a:p>
        </p:txBody>
      </p:sp>
      <p:sp>
        <p:nvSpPr>
          <p:cNvPr id="4" name="מציין מיקום של מספר שקופית 3"/>
          <p:cNvSpPr>
            <a:spLocks noGrp="1"/>
          </p:cNvSpPr>
          <p:nvPr>
            <p:ph type="sldNum" sz="quarter" idx="5"/>
          </p:nvPr>
        </p:nvSpPr>
        <p:spPr/>
        <p:txBody>
          <a:bodyPr/>
          <a:lstStyle/>
          <a:p>
            <a:fld id="{A774851B-BD1A-4293-A563-55A171F7713F}" type="slidenum">
              <a:rPr lang="he-IL" smtClean="0"/>
              <a:t>5</a:t>
            </a:fld>
            <a:endParaRPr lang="he-IL"/>
          </a:p>
        </p:txBody>
      </p:sp>
    </p:spTree>
    <p:extLst>
      <p:ext uri="{BB962C8B-B14F-4D97-AF65-F5344CB8AC3E}">
        <p14:creationId xmlns:p14="http://schemas.microsoft.com/office/powerpoint/2010/main" val="1983267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מבחן פיזה שפורסמו בדצמבר 2019</a:t>
            </a:r>
          </a:p>
        </p:txBody>
      </p:sp>
      <p:sp>
        <p:nvSpPr>
          <p:cNvPr id="4" name="מציין מיקום של מספר שקופית 3"/>
          <p:cNvSpPr>
            <a:spLocks noGrp="1"/>
          </p:cNvSpPr>
          <p:nvPr>
            <p:ph type="sldNum" sz="quarter" idx="5"/>
          </p:nvPr>
        </p:nvSpPr>
        <p:spPr/>
        <p:txBody>
          <a:bodyPr/>
          <a:lstStyle/>
          <a:p>
            <a:fld id="{A774851B-BD1A-4293-A563-55A171F7713F}" type="slidenum">
              <a:rPr lang="he-IL" smtClean="0"/>
              <a:t>6</a:t>
            </a:fld>
            <a:endParaRPr lang="he-IL"/>
          </a:p>
        </p:txBody>
      </p:sp>
    </p:spTree>
    <p:extLst>
      <p:ext uri="{BB962C8B-B14F-4D97-AF65-F5344CB8AC3E}">
        <p14:creationId xmlns:p14="http://schemas.microsoft.com/office/powerpoint/2010/main" val="23212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מכירים עוד חוקים מפלים?..</a:t>
            </a:r>
          </a:p>
        </p:txBody>
      </p:sp>
      <p:sp>
        <p:nvSpPr>
          <p:cNvPr id="4" name="מציין מיקום של מספר שקופית 3"/>
          <p:cNvSpPr>
            <a:spLocks noGrp="1"/>
          </p:cNvSpPr>
          <p:nvPr>
            <p:ph type="sldNum" sz="quarter" idx="5"/>
          </p:nvPr>
        </p:nvSpPr>
        <p:spPr/>
        <p:txBody>
          <a:bodyPr/>
          <a:lstStyle/>
          <a:p>
            <a:fld id="{A774851B-BD1A-4293-A563-55A171F7713F}" type="slidenum">
              <a:rPr lang="he-IL" smtClean="0"/>
              <a:t>9</a:t>
            </a:fld>
            <a:endParaRPr lang="he-IL"/>
          </a:p>
        </p:txBody>
      </p:sp>
    </p:spTree>
    <p:extLst>
      <p:ext uri="{BB962C8B-B14F-4D97-AF65-F5344CB8AC3E}">
        <p14:creationId xmlns:p14="http://schemas.microsoft.com/office/powerpoint/2010/main" val="221381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מה בכל זאת הביקורת </a:t>
            </a:r>
            <a:r>
              <a:rPr lang="he-IL" dirty="0" err="1"/>
              <a:t>בענין</a:t>
            </a:r>
            <a:r>
              <a:rPr lang="he-IL" dirty="0"/>
              <a:t> </a:t>
            </a:r>
            <a:r>
              <a:rPr lang="he-IL" dirty="0" err="1"/>
              <a:t>הייצוגבכנסת</a:t>
            </a:r>
            <a:r>
              <a:rPr lang="he-IL" dirty="0"/>
              <a:t>..האם יכולים לשבת בקואליציה?</a:t>
            </a:r>
          </a:p>
          <a:p>
            <a:endParaRPr lang="he-IL" dirty="0"/>
          </a:p>
        </p:txBody>
      </p:sp>
      <p:sp>
        <p:nvSpPr>
          <p:cNvPr id="4" name="מציין מיקום של מספר שקופית 3"/>
          <p:cNvSpPr>
            <a:spLocks noGrp="1"/>
          </p:cNvSpPr>
          <p:nvPr>
            <p:ph type="sldNum" sz="quarter" idx="5"/>
          </p:nvPr>
        </p:nvSpPr>
        <p:spPr/>
        <p:txBody>
          <a:bodyPr/>
          <a:lstStyle/>
          <a:p>
            <a:fld id="{A774851B-BD1A-4293-A563-55A171F7713F}" type="slidenum">
              <a:rPr lang="he-IL" smtClean="0"/>
              <a:t>13</a:t>
            </a:fld>
            <a:endParaRPr lang="he-IL"/>
          </a:p>
        </p:txBody>
      </p:sp>
    </p:spTree>
    <p:extLst>
      <p:ext uri="{BB962C8B-B14F-4D97-AF65-F5344CB8AC3E}">
        <p14:creationId xmlns:p14="http://schemas.microsoft.com/office/powerpoint/2010/main" val="403217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00018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35615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932248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55568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2809370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202145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284716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89135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92036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58047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283657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3749532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750391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4018015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9158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3528936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92807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e-IL"/>
              <a:t>לחץ כדי לערוך סגנון כותרת של תבנית בסיס</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04321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312582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421771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57355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85200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1FF2DE1-1249-447D-8FCD-F73A3A3F985D}"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34205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1FF2DE1-1249-447D-8FCD-F73A3A3F985D}"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6804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3825429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401267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6CE20007-2256-4433-8D9A-B90A14D1E608}" type="datetimeFigureOut">
              <a:rPr lang="he-IL" smtClean="0"/>
              <a:t>כ"ז/שבט/תש"פ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1FF2DE1-1249-447D-8FCD-F73A3A3F985D}" type="slidenum">
              <a:rPr lang="he-IL" smtClean="0"/>
              <a:t>‹#›</a:t>
            </a:fld>
            <a:endParaRPr lang="he-IL"/>
          </a:p>
        </p:txBody>
      </p:sp>
    </p:spTree>
    <p:extLst>
      <p:ext uri="{BB962C8B-B14F-4D97-AF65-F5344CB8AC3E}">
        <p14:creationId xmlns:p14="http://schemas.microsoft.com/office/powerpoint/2010/main" val="1615188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CE20007-2256-4433-8D9A-B90A14D1E608}" type="datetimeFigureOut">
              <a:rPr lang="he-IL" smtClean="0"/>
              <a:t>כ"ז/שבט/תש"פ</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1FF2DE1-1249-447D-8FCD-F73A3A3F985D}" type="slidenum">
              <a:rPr lang="he-IL" smtClean="0"/>
              <a:t>‹#›</a:t>
            </a:fld>
            <a:endParaRPr lang="he-IL"/>
          </a:p>
        </p:txBody>
      </p:sp>
    </p:spTree>
    <p:extLst>
      <p:ext uri="{BB962C8B-B14F-4D97-AF65-F5344CB8AC3E}">
        <p14:creationId xmlns:p14="http://schemas.microsoft.com/office/powerpoint/2010/main" val="9436791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E20007-2256-4433-8D9A-B90A14D1E608}" type="datetimeFigureOut">
              <a:rPr lang="he-IL" smtClean="0"/>
              <a:t>כ"ז/שבט/תש"פ</a:t>
            </a:fld>
            <a:endParaRPr lang="he-I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FF2DE1-1249-447D-8FCD-F73A3A3F985D}" type="slidenum">
              <a:rPr lang="he-IL" smtClean="0"/>
              <a:t>‹#›</a:t>
            </a:fld>
            <a:endParaRPr lang="he-IL"/>
          </a:p>
        </p:txBody>
      </p:sp>
    </p:spTree>
    <p:extLst>
      <p:ext uri="{BB962C8B-B14F-4D97-AF65-F5344CB8AC3E}">
        <p14:creationId xmlns:p14="http://schemas.microsoft.com/office/powerpoint/2010/main" val="173645301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JuWKLcnFEo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mimGNcLJnyk"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83C067-F8BF-4755-B516-8A0CD74C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ED796EC-E7FF-46DB-B912-FB08BF12A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549A2DAB-B431-487D-95AD-BB0FECB49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alpha val="88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819F787-32B4-46A8-BC57-C6571BCEE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C5ECDEE1-7093-418F-9CF5-24EEB115C1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45062AF-EB11-4651-BC4A-4DA21768DE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כותרת משנה 2">
            <a:extLst>
              <a:ext uri="{FF2B5EF4-FFF2-40B4-BE49-F238E27FC236}">
                <a16:creationId xmlns:a16="http://schemas.microsoft.com/office/drawing/2014/main" id="{016AB427-958D-4325-9F39-0DB4636A4893}"/>
              </a:ext>
            </a:extLst>
          </p:cNvPr>
          <p:cNvSpPr>
            <a:spLocks noGrp="1"/>
          </p:cNvSpPr>
          <p:nvPr>
            <p:ph type="subTitle" idx="1"/>
          </p:nvPr>
        </p:nvSpPr>
        <p:spPr>
          <a:xfrm>
            <a:off x="1507067" y="4050833"/>
            <a:ext cx="7766936" cy="1096899"/>
          </a:xfrm>
        </p:spPr>
        <p:txBody>
          <a:bodyPr>
            <a:normAutofit/>
          </a:bodyPr>
          <a:lstStyle/>
          <a:p>
            <a:endParaRPr lang="he-IL"/>
          </a:p>
        </p:txBody>
      </p:sp>
      <p:sp>
        <p:nvSpPr>
          <p:cNvPr id="2" name="כותרת 1">
            <a:extLst>
              <a:ext uri="{FF2B5EF4-FFF2-40B4-BE49-F238E27FC236}">
                <a16:creationId xmlns:a16="http://schemas.microsoft.com/office/drawing/2014/main" id="{E3C3BDF9-1016-4BD5-83CF-AE5C27DA86C1}"/>
              </a:ext>
            </a:extLst>
          </p:cNvPr>
          <p:cNvSpPr>
            <a:spLocks noGrp="1"/>
          </p:cNvSpPr>
          <p:nvPr>
            <p:ph type="ctrTitle"/>
          </p:nvPr>
        </p:nvSpPr>
        <p:spPr>
          <a:xfrm>
            <a:off x="1507067" y="1397000"/>
            <a:ext cx="7766936" cy="2653836"/>
          </a:xfrm>
        </p:spPr>
        <p:txBody>
          <a:bodyPr>
            <a:normAutofit/>
          </a:bodyPr>
          <a:lstStyle/>
          <a:p>
            <a:r>
              <a:rPr lang="he-IL"/>
              <a:t>השסע הלאומי</a:t>
            </a:r>
          </a:p>
        </p:txBody>
      </p:sp>
    </p:spTree>
    <p:extLst>
      <p:ext uri="{BB962C8B-B14F-4D97-AF65-F5344CB8AC3E}">
        <p14:creationId xmlns:p14="http://schemas.microsoft.com/office/powerpoint/2010/main" val="13553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DEF7250-8DC6-4F9A-9C4C-4A1E383D7CB9}"/>
              </a:ext>
            </a:extLst>
          </p:cNvPr>
          <p:cNvSpPr>
            <a:spLocks noGrp="1"/>
          </p:cNvSpPr>
          <p:nvPr>
            <p:ph type="title"/>
          </p:nvPr>
        </p:nvSpPr>
        <p:spPr/>
        <p:txBody>
          <a:bodyPr/>
          <a:lstStyle/>
          <a:p>
            <a:pPr algn="just"/>
            <a:r>
              <a:rPr lang="he-IL" dirty="0"/>
              <a:t>דרכי התמודדות עם השסע</a:t>
            </a:r>
          </a:p>
        </p:txBody>
      </p:sp>
      <p:sp>
        <p:nvSpPr>
          <p:cNvPr id="3" name="מציין מיקום תוכן 2">
            <a:extLst>
              <a:ext uri="{FF2B5EF4-FFF2-40B4-BE49-F238E27FC236}">
                <a16:creationId xmlns:a16="http://schemas.microsoft.com/office/drawing/2014/main" id="{6BD140A6-82B2-4CCB-A452-C22AE39C519C}"/>
              </a:ext>
            </a:extLst>
          </p:cNvPr>
          <p:cNvSpPr>
            <a:spLocks noGrp="1"/>
          </p:cNvSpPr>
          <p:nvPr>
            <p:ph idx="1"/>
          </p:nvPr>
        </p:nvSpPr>
        <p:spPr/>
        <p:txBody>
          <a:bodyPr>
            <a:normAutofit/>
          </a:bodyPr>
          <a:lstStyle/>
          <a:p>
            <a:r>
              <a:rPr lang="he-IL" sz="2000" b="1" u="sng" dirty="0"/>
              <a:t>חינוך</a:t>
            </a:r>
            <a:r>
              <a:rPr lang="he-IL" sz="2000" u="sng" dirty="0"/>
              <a:t> </a:t>
            </a:r>
            <a:r>
              <a:rPr lang="he-IL" sz="2000" dirty="0"/>
              <a:t>-כל המגזרים מקבלים חינוך לסובלנות ולקבלת האחר במדינה יהודית ודמוקרטית. </a:t>
            </a:r>
          </a:p>
          <a:p>
            <a:r>
              <a:rPr lang="he-IL" sz="2000" b="1" u="sng" dirty="0"/>
              <a:t>זכויות</a:t>
            </a:r>
            <a:r>
              <a:rPr lang="he-IL" sz="2000" dirty="0"/>
              <a:t>- המדינה מקפידה על שמירת זכויות הפרט של המיעוט הערבי וכן שמירה של זכויות תרבותיות מסוימות </a:t>
            </a:r>
          </a:p>
        </p:txBody>
      </p:sp>
      <p:pic>
        <p:nvPicPr>
          <p:cNvPr id="5" name="תמונה 4">
            <a:extLst>
              <a:ext uri="{FF2B5EF4-FFF2-40B4-BE49-F238E27FC236}">
                <a16:creationId xmlns:a16="http://schemas.microsoft.com/office/drawing/2014/main" id="{9B0B1A87-DA99-4B51-8EB8-144604F35E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4164330"/>
            <a:ext cx="3009900" cy="1524000"/>
          </a:xfrm>
          <a:prstGeom prst="rect">
            <a:avLst/>
          </a:prstGeom>
        </p:spPr>
      </p:pic>
    </p:spTree>
    <p:extLst>
      <p:ext uri="{BB962C8B-B14F-4D97-AF65-F5344CB8AC3E}">
        <p14:creationId xmlns:p14="http://schemas.microsoft.com/office/powerpoint/2010/main" val="1746265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F7FB5CE-A080-44AA-B6E3-2149A9CFD1E2}"/>
              </a:ext>
            </a:extLst>
          </p:cNvPr>
          <p:cNvSpPr>
            <a:spLocks noGrp="1"/>
          </p:cNvSpPr>
          <p:nvPr>
            <p:ph type="title"/>
          </p:nvPr>
        </p:nvSpPr>
        <p:spPr/>
        <p:txBody>
          <a:bodyPr/>
          <a:lstStyle/>
          <a:p>
            <a:pPr algn="just"/>
            <a:r>
              <a:rPr lang="he-IL" dirty="0"/>
              <a:t>דרכי התמודדות עם השסע</a:t>
            </a:r>
          </a:p>
        </p:txBody>
      </p:sp>
      <p:sp>
        <p:nvSpPr>
          <p:cNvPr id="3" name="מציין מיקום תוכן 2">
            <a:extLst>
              <a:ext uri="{FF2B5EF4-FFF2-40B4-BE49-F238E27FC236}">
                <a16:creationId xmlns:a16="http://schemas.microsoft.com/office/drawing/2014/main" id="{F3E023A5-DA6B-45D6-BCFF-00A725F32FF3}"/>
              </a:ext>
            </a:extLst>
          </p:cNvPr>
          <p:cNvSpPr>
            <a:spLocks noGrp="1"/>
          </p:cNvSpPr>
          <p:nvPr>
            <p:ph idx="1"/>
          </p:nvPr>
        </p:nvSpPr>
        <p:spPr/>
        <p:txBody>
          <a:bodyPr/>
          <a:lstStyle/>
          <a:p>
            <a:r>
              <a:rPr lang="he-IL" sz="2400" u="sng" dirty="0"/>
              <a:t>העדפה מתקנת וייצוג הולם –</a:t>
            </a:r>
            <a:r>
              <a:rPr lang="he-IL" sz="2400" dirty="0"/>
              <a:t>נכון ל2014, המגזר הערבי היווה %9.8 בלבד מעובדי הציבור בישראל, למרות ששיעורו באוכלוסייה עומד על כ-%20 לפיכך הונהגה מדיניות של העדפה מתקנת במגמה להגדיל את הייצוג של עובדים ערבים במגזר הציבורי בהתאם </a:t>
            </a:r>
            <a:r>
              <a:rPr lang="he-IL" sz="2400" dirty="0" err="1"/>
              <a:t>לאחוזם</a:t>
            </a:r>
            <a:r>
              <a:rPr lang="he-IL" sz="2400" dirty="0"/>
              <a:t> </a:t>
            </a:r>
            <a:r>
              <a:rPr lang="he-IL" sz="2400" dirty="0" err="1"/>
              <a:t>באוכלוסיה</a:t>
            </a:r>
            <a:r>
              <a:rPr lang="he-IL" sz="2400" dirty="0"/>
              <a:t>.  החוקים מטילים חובה לקדם ייצוג הולם של העובדים הערבים בשירות המדינה וכן מחייבים ייצוג הולם של ערבים בדירקטוריונים של החברות הממשלתיות,. </a:t>
            </a:r>
          </a:p>
          <a:p>
            <a:endParaRPr lang="he-IL" dirty="0"/>
          </a:p>
        </p:txBody>
      </p:sp>
      <p:pic>
        <p:nvPicPr>
          <p:cNvPr id="5" name="תמונה 4">
            <a:extLst>
              <a:ext uri="{FF2B5EF4-FFF2-40B4-BE49-F238E27FC236}">
                <a16:creationId xmlns:a16="http://schemas.microsoft.com/office/drawing/2014/main" id="{D52D7E82-BD51-4666-9A4A-14BDF47062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110" y="4343694"/>
            <a:ext cx="4357842" cy="2601697"/>
          </a:xfrm>
          <a:prstGeom prst="rect">
            <a:avLst/>
          </a:prstGeom>
        </p:spPr>
      </p:pic>
    </p:spTree>
    <p:extLst>
      <p:ext uri="{BB962C8B-B14F-4D97-AF65-F5344CB8AC3E}">
        <p14:creationId xmlns:p14="http://schemas.microsoft.com/office/powerpoint/2010/main" val="376805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C543D721-C378-4C7E-B5B9-113C0D5597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5730"/>
            <a:ext cx="6858000" cy="6858000"/>
          </a:xfrm>
          <a:prstGeom prst="rect">
            <a:avLst/>
          </a:prstGeom>
        </p:spPr>
      </p:pic>
    </p:spTree>
    <p:extLst>
      <p:ext uri="{BB962C8B-B14F-4D97-AF65-F5344CB8AC3E}">
        <p14:creationId xmlns:p14="http://schemas.microsoft.com/office/powerpoint/2010/main" val="173718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D95C62-DFCF-4E54-9052-28A5CEBB629F}"/>
              </a:ext>
            </a:extLst>
          </p:cNvPr>
          <p:cNvSpPr>
            <a:spLocks noGrp="1"/>
          </p:cNvSpPr>
          <p:nvPr>
            <p:ph type="title"/>
          </p:nvPr>
        </p:nvSpPr>
        <p:spPr/>
        <p:txBody>
          <a:bodyPr/>
          <a:lstStyle/>
          <a:p>
            <a:pPr algn="just"/>
            <a:r>
              <a:rPr lang="he-IL" dirty="0"/>
              <a:t>דרכי התמודדות עם השסע</a:t>
            </a:r>
          </a:p>
        </p:txBody>
      </p:sp>
      <p:sp>
        <p:nvSpPr>
          <p:cNvPr id="3" name="מציין מיקום תוכן 2">
            <a:extLst>
              <a:ext uri="{FF2B5EF4-FFF2-40B4-BE49-F238E27FC236}">
                <a16:creationId xmlns:a16="http://schemas.microsoft.com/office/drawing/2014/main" id="{8908EC8B-A870-4BA0-8FDA-0668BE90FD4D}"/>
              </a:ext>
            </a:extLst>
          </p:cNvPr>
          <p:cNvSpPr>
            <a:spLocks noGrp="1"/>
          </p:cNvSpPr>
          <p:nvPr>
            <p:ph idx="1"/>
          </p:nvPr>
        </p:nvSpPr>
        <p:spPr/>
        <p:txBody>
          <a:bodyPr/>
          <a:lstStyle/>
          <a:p>
            <a:pPr marL="0" indent="0">
              <a:buNone/>
            </a:pPr>
            <a:r>
              <a:rPr lang="he-IL" sz="2400" dirty="0"/>
              <a:t>-</a:t>
            </a:r>
            <a:r>
              <a:rPr lang="he-IL" sz="2400" b="1" u="sng" dirty="0"/>
              <a:t>הקצאת משאבים-</a:t>
            </a:r>
            <a:r>
              <a:rPr lang="he-IL" sz="2400" dirty="0"/>
              <a:t>. בשנת 2011 אושרה בממשלה </a:t>
            </a:r>
            <a:r>
              <a:rPr lang="he-IL" sz="2400" dirty="0" err="1"/>
              <a:t>תוכנית</a:t>
            </a:r>
            <a:r>
              <a:rPr lang="he-IL" sz="2400" dirty="0"/>
              <a:t> חומש, המתמקדת בפיתוח כלכלי של 13 יישובים ערביים. על מנת לצמצם את הפערים בין האזרחים היהודים לערבים הוקמה הרשות לפיתוח כלכלי של המגזר הערבי, הדרוזי והצ׳רקסי</a:t>
            </a:r>
          </a:p>
          <a:p>
            <a:pPr marL="0" indent="0">
              <a:buNone/>
            </a:pPr>
            <a:r>
              <a:rPr lang="he-IL" sz="2400" b="1" u="sng" dirty="0"/>
              <a:t>שיטת בחירות יחסית </a:t>
            </a:r>
            <a:r>
              <a:rPr lang="he-IL" sz="2400" dirty="0"/>
              <a:t>המאפשרת ייצוג בכנסת לקבוצות השונות ובכללן למפלגות הערביות.</a:t>
            </a:r>
          </a:p>
          <a:p>
            <a:endParaRPr lang="he-IL" dirty="0"/>
          </a:p>
        </p:txBody>
      </p:sp>
    </p:spTree>
    <p:extLst>
      <p:ext uri="{BB962C8B-B14F-4D97-AF65-F5344CB8AC3E}">
        <p14:creationId xmlns:p14="http://schemas.microsoft.com/office/powerpoint/2010/main" val="3868638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76EA597-76B5-4114-8548-6F7AC8E33B1F}"/>
              </a:ext>
            </a:extLst>
          </p:cNvPr>
          <p:cNvSpPr>
            <a:spLocks noGrp="1"/>
          </p:cNvSpPr>
          <p:nvPr>
            <p:ph type="title"/>
          </p:nvPr>
        </p:nvSpPr>
        <p:spPr/>
        <p:txBody>
          <a:bodyPr/>
          <a:lstStyle/>
          <a:p>
            <a:pPr algn="just"/>
            <a:r>
              <a:rPr lang="he-IL" dirty="0"/>
              <a:t>תרגול</a:t>
            </a:r>
          </a:p>
        </p:txBody>
      </p:sp>
      <p:sp>
        <p:nvSpPr>
          <p:cNvPr id="5" name="מלבן 4">
            <a:extLst>
              <a:ext uri="{FF2B5EF4-FFF2-40B4-BE49-F238E27FC236}">
                <a16:creationId xmlns:a16="http://schemas.microsoft.com/office/drawing/2014/main" id="{867EAAF1-FE14-4906-BE29-1A6D0BA29E30}"/>
              </a:ext>
            </a:extLst>
          </p:cNvPr>
          <p:cNvSpPr/>
          <p:nvPr/>
        </p:nvSpPr>
        <p:spPr>
          <a:xfrm>
            <a:off x="1282045" y="2002496"/>
            <a:ext cx="7991957" cy="2585323"/>
          </a:xfrm>
          <a:prstGeom prst="rect">
            <a:avLst/>
          </a:prstGeom>
        </p:spPr>
        <p:txBody>
          <a:bodyPr wrap="square">
            <a:spAutoFit/>
          </a:bodyPr>
          <a:lstStyle/>
          <a:p>
            <a:pPr algn="r" rtl="1"/>
            <a:r>
              <a:rPr lang="he-IL" dirty="0"/>
              <a:t>ביום עיון בנושא הלאומיות בארץ ובעולם, טען אחד המרצים שהאופי של מדינת ישראל גורם למתח בינה לבין הציבור הערבי. לדבריו, מתח זה יוכל להיעלם רק אם המדינה תשנה את אופייה ותאמץ את גישת "מדינת כל אזרחיה". בתגובה לדברים אלו אמרה דוברת אחרת שיש הצדקה מוסרית והיסטורית להיותה של ישראל מדינת לאום. לדבריה, כך נקבע בהחלטת האו"ם על הקמת המדינה וכך נאמר בהכרזת העצמאות.</a:t>
            </a:r>
          </a:p>
          <a:p>
            <a:pPr algn="r" rtl="1"/>
            <a:endParaRPr lang="he-IL" dirty="0"/>
          </a:p>
          <a:p>
            <a:pPr algn="r" rtl="1"/>
            <a:r>
              <a:rPr lang="he-IL" dirty="0"/>
              <a:t>- ציין והצג את הגורם לשסע הלאומי, שבא לידי ביטוי בקטע.</a:t>
            </a:r>
          </a:p>
          <a:p>
            <a:pPr algn="r" rtl="1"/>
            <a:r>
              <a:rPr lang="he-IL" dirty="0"/>
              <a:t>הסבר כיצד גורם זה בא לידי ביטוי בקטע.</a:t>
            </a:r>
          </a:p>
          <a:p>
            <a:pPr algn="r" rtl="1"/>
            <a:endParaRPr lang="he-IL" dirty="0"/>
          </a:p>
        </p:txBody>
      </p:sp>
      <p:pic>
        <p:nvPicPr>
          <p:cNvPr id="7" name="תמונה 6">
            <a:extLst>
              <a:ext uri="{FF2B5EF4-FFF2-40B4-BE49-F238E27FC236}">
                <a16:creationId xmlns:a16="http://schemas.microsoft.com/office/drawing/2014/main" id="{99500CA3-9B1D-4D9F-A052-20804F621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10" y="0"/>
            <a:ext cx="1912265" cy="2185445"/>
          </a:xfrm>
          <a:prstGeom prst="rect">
            <a:avLst/>
          </a:prstGeom>
        </p:spPr>
      </p:pic>
      <p:sp>
        <p:nvSpPr>
          <p:cNvPr id="9" name="מציין מיקום תוכן 8">
            <a:extLst>
              <a:ext uri="{FF2B5EF4-FFF2-40B4-BE49-F238E27FC236}">
                <a16:creationId xmlns:a16="http://schemas.microsoft.com/office/drawing/2014/main" id="{53ED7C66-8506-4F24-91AF-0A39C43B1BEE}"/>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4288863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E9E4B2-2C43-45D0-AAA8-973E70646920}"/>
              </a:ext>
            </a:extLst>
          </p:cNvPr>
          <p:cNvSpPr>
            <a:spLocks noGrp="1"/>
          </p:cNvSpPr>
          <p:nvPr>
            <p:ph type="title"/>
          </p:nvPr>
        </p:nvSpPr>
        <p:spPr/>
        <p:txBody>
          <a:bodyPr/>
          <a:lstStyle/>
          <a:p>
            <a:pPr algn="ctr"/>
            <a:r>
              <a:rPr lang="he-IL" b="1" dirty="0"/>
              <a:t>השסע הלאומי</a:t>
            </a:r>
          </a:p>
        </p:txBody>
      </p:sp>
      <p:sp>
        <p:nvSpPr>
          <p:cNvPr id="3" name="מציין מיקום תוכן 2">
            <a:extLst>
              <a:ext uri="{FF2B5EF4-FFF2-40B4-BE49-F238E27FC236}">
                <a16:creationId xmlns:a16="http://schemas.microsoft.com/office/drawing/2014/main" id="{B67FD60A-C5A1-4486-9C41-125990A8108A}"/>
              </a:ext>
            </a:extLst>
          </p:cNvPr>
          <p:cNvSpPr>
            <a:spLocks noGrp="1"/>
          </p:cNvSpPr>
          <p:nvPr>
            <p:ph idx="1"/>
          </p:nvPr>
        </p:nvSpPr>
        <p:spPr/>
        <p:txBody>
          <a:bodyPr/>
          <a:lstStyle/>
          <a:p>
            <a:r>
              <a:rPr lang="he-IL" dirty="0"/>
              <a:t> בישראל קיים קרע עמוק בין יהודים וערבים בישראל (אזרחי המדינה). המחלוקות העמוקות  נובעות מסיבות היסטוריות,  דתיות,  חברתיות ופוליטיות .</a:t>
            </a:r>
          </a:p>
          <a:p>
            <a:r>
              <a:rPr lang="en-US" dirty="0">
                <a:hlinkClick r:id="rId3"/>
              </a:rPr>
              <a:t>https://www.youtube.com/watch?v=JuWKLcnFEog</a:t>
            </a:r>
            <a:endParaRPr lang="he-IL" dirty="0"/>
          </a:p>
        </p:txBody>
      </p:sp>
      <p:pic>
        <p:nvPicPr>
          <p:cNvPr id="5" name="תמונה 4">
            <a:extLst>
              <a:ext uri="{FF2B5EF4-FFF2-40B4-BE49-F238E27FC236}">
                <a16:creationId xmlns:a16="http://schemas.microsoft.com/office/drawing/2014/main" id="{D67C0618-7AC6-4B79-A3BF-62FC13C7D9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7600" y="3970020"/>
            <a:ext cx="4876800" cy="2217420"/>
          </a:xfrm>
          <a:prstGeom prst="rect">
            <a:avLst/>
          </a:prstGeom>
          <a:ln>
            <a:noFill/>
          </a:ln>
          <a:effectLst>
            <a:softEdge rad="112500"/>
          </a:effectLst>
        </p:spPr>
      </p:pic>
    </p:spTree>
    <p:extLst>
      <p:ext uri="{BB962C8B-B14F-4D97-AF65-F5344CB8AC3E}">
        <p14:creationId xmlns:p14="http://schemas.microsoft.com/office/powerpoint/2010/main" val="1444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33674A-FFF0-4C63-9C1B-B849A40C9D3E}"/>
              </a:ext>
            </a:extLst>
          </p:cNvPr>
          <p:cNvSpPr>
            <a:spLocks noGrp="1"/>
          </p:cNvSpPr>
          <p:nvPr>
            <p:ph type="title"/>
          </p:nvPr>
        </p:nvSpPr>
        <p:spPr>
          <a:xfrm>
            <a:off x="677334" y="609600"/>
            <a:ext cx="8596668" cy="1320800"/>
          </a:xfrm>
        </p:spPr>
        <p:txBody>
          <a:bodyPr anchor="t">
            <a:normAutofit/>
          </a:bodyPr>
          <a:lstStyle/>
          <a:p>
            <a:pPr algn="just"/>
            <a:r>
              <a:rPr lang="he-IL" dirty="0"/>
              <a:t>הסיבות לשסע </a:t>
            </a:r>
          </a:p>
        </p:txBody>
      </p:sp>
      <p:pic>
        <p:nvPicPr>
          <p:cNvPr id="5" name="תמונה 4">
            <a:extLst>
              <a:ext uri="{FF2B5EF4-FFF2-40B4-BE49-F238E27FC236}">
                <a16:creationId xmlns:a16="http://schemas.microsoft.com/office/drawing/2014/main" id="{71574629-C02C-46FF-B59E-AC3B056B6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14" y="234375"/>
            <a:ext cx="2915973" cy="1696025"/>
          </a:xfrm>
          <a:prstGeom prst="rect">
            <a:avLst/>
          </a:prstGeom>
        </p:spPr>
      </p:pic>
      <p:sp>
        <p:nvSpPr>
          <p:cNvPr id="3" name="מציין מיקום תוכן 2">
            <a:extLst>
              <a:ext uri="{FF2B5EF4-FFF2-40B4-BE49-F238E27FC236}">
                <a16:creationId xmlns:a16="http://schemas.microsoft.com/office/drawing/2014/main" id="{C60EFD3E-5501-450E-B735-0F3EEED7F5BF}"/>
              </a:ext>
            </a:extLst>
          </p:cNvPr>
          <p:cNvSpPr>
            <a:spLocks noGrp="1"/>
          </p:cNvSpPr>
          <p:nvPr>
            <p:ph idx="1"/>
          </p:nvPr>
        </p:nvSpPr>
        <p:spPr>
          <a:xfrm>
            <a:off x="451714" y="1930400"/>
            <a:ext cx="9595256" cy="4317999"/>
          </a:xfrm>
        </p:spPr>
        <p:txBody>
          <a:bodyPr>
            <a:normAutofit/>
          </a:bodyPr>
          <a:lstStyle/>
          <a:p>
            <a:pPr algn="just">
              <a:lnSpc>
                <a:spcPct val="90000"/>
              </a:lnSpc>
            </a:pPr>
            <a:r>
              <a:rPr lang="he-IL" sz="2000" b="1" u="sng" dirty="0"/>
              <a:t>סיבות היסטוריות: הסכסוך היהודי-ערבי והישראלי-פלסטיני  </a:t>
            </a:r>
          </a:p>
          <a:p>
            <a:pPr marL="0" indent="0" algn="just">
              <a:lnSpc>
                <a:spcPct val="90000"/>
              </a:lnSpc>
              <a:buNone/>
            </a:pPr>
            <a:endParaRPr lang="he-IL" sz="2000" dirty="0"/>
          </a:p>
          <a:p>
            <a:pPr marL="0" indent="0" algn="just">
              <a:lnSpc>
                <a:spcPct val="90000"/>
              </a:lnSpc>
              <a:buNone/>
            </a:pPr>
            <a:r>
              <a:rPr lang="he-IL" sz="2000" dirty="0"/>
              <a:t>מקורו של השסע הלאומי בסוף המאה ה-19 ,עם  תחילת ההתיישבות הציונית בארץ ישראל. </a:t>
            </a:r>
          </a:p>
          <a:p>
            <a:pPr marL="0" indent="0" algn="just">
              <a:lnSpc>
                <a:spcPct val="90000"/>
              </a:lnSpc>
              <a:buNone/>
            </a:pPr>
            <a:r>
              <a:rPr lang="he-IL" sz="2000" dirty="0"/>
              <a:t>ב-1948 מלחמת העצמאות הפכה את יחסי הכוחות הדמוגרפיים בין היהודים לערבים, ומרוב ערבי בארץ ישראל, השתנה המצב לרוב יהודי. במהלך המלחמה ברחו מבתיהם (ו/או חלקם גורשו) כ 600,000 ערבים. בתחומי המדינה נשארו 160,000 ערבים שקיבלו אזרחות ישראלית (אך חיו במשטר צבאי עד 1966)  ומאות אלפים הפכו לפליטים במדינות ערב ושטחי יו"ש, בשליטת ירדן, וברצועת עזה, בשליטת מצרים. כך נוצרה בעיית הפליטים הפלסטינים.</a:t>
            </a:r>
          </a:p>
          <a:p>
            <a:pPr marL="0" indent="0" algn="just">
              <a:lnSpc>
                <a:spcPct val="90000"/>
              </a:lnSpc>
              <a:buNone/>
            </a:pPr>
            <a:r>
              <a:rPr lang="he-IL" sz="2000" dirty="0"/>
              <a:t> על פי התפיסה הציונית הרווחת, הערבים אשמים במצבם מאחר שסירבו לקבל את </a:t>
            </a:r>
            <a:r>
              <a:rPr lang="he-IL" sz="2000" dirty="0" err="1"/>
              <a:t>תוכנית</a:t>
            </a:r>
            <a:r>
              <a:rPr lang="he-IL" sz="2000" dirty="0"/>
              <a:t> החלוקה ופתחו במלחמה. הטענה הפלסטינית היא שהפליטים גורשו וכי לפליטים ולצאצאיהם, המונים כיום למעלה מחמישה מיליון איש, יש זכות לשוב לבתיהם שבתוך ישראל.</a:t>
            </a:r>
          </a:p>
          <a:p>
            <a:pPr marL="0" indent="0">
              <a:lnSpc>
                <a:spcPct val="90000"/>
              </a:lnSpc>
              <a:buNone/>
            </a:pPr>
            <a:endParaRPr lang="he-IL" sz="1400" dirty="0"/>
          </a:p>
          <a:p>
            <a:pPr marL="0" indent="0">
              <a:lnSpc>
                <a:spcPct val="90000"/>
              </a:lnSpc>
              <a:buNone/>
            </a:pPr>
            <a:endParaRPr lang="he-IL" sz="1400" dirty="0"/>
          </a:p>
        </p:txBody>
      </p:sp>
    </p:spTree>
    <p:extLst>
      <p:ext uri="{BB962C8B-B14F-4D97-AF65-F5344CB8AC3E}">
        <p14:creationId xmlns:p14="http://schemas.microsoft.com/office/powerpoint/2010/main" val="302694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2CDBD6-EDB4-4B19-9565-5D7F6D620F89}"/>
              </a:ext>
            </a:extLst>
          </p:cNvPr>
          <p:cNvSpPr>
            <a:spLocks noGrp="1"/>
          </p:cNvSpPr>
          <p:nvPr>
            <p:ph type="title"/>
          </p:nvPr>
        </p:nvSpPr>
        <p:spPr/>
        <p:txBody>
          <a:bodyPr/>
          <a:lstStyle/>
          <a:p>
            <a:pPr algn="just"/>
            <a:r>
              <a:rPr lang="he-IL" dirty="0"/>
              <a:t>הסיבות לשסע</a:t>
            </a:r>
          </a:p>
        </p:txBody>
      </p:sp>
      <p:sp>
        <p:nvSpPr>
          <p:cNvPr id="3" name="מציין מיקום תוכן 2">
            <a:extLst>
              <a:ext uri="{FF2B5EF4-FFF2-40B4-BE49-F238E27FC236}">
                <a16:creationId xmlns:a16="http://schemas.microsoft.com/office/drawing/2014/main" id="{EB2D9EE7-F678-4C69-B225-9AD5BF783B48}"/>
              </a:ext>
            </a:extLst>
          </p:cNvPr>
          <p:cNvSpPr>
            <a:spLocks noGrp="1"/>
          </p:cNvSpPr>
          <p:nvPr>
            <p:ph idx="1"/>
          </p:nvPr>
        </p:nvSpPr>
        <p:spPr/>
        <p:txBody>
          <a:bodyPr>
            <a:normAutofit/>
          </a:bodyPr>
          <a:lstStyle/>
          <a:p>
            <a:pPr algn="just"/>
            <a:r>
              <a:rPr lang="he-IL" sz="2400" b="1" u="sng" dirty="0"/>
              <a:t>סיבות לאומיות-זהותה של ישראל כמדינה יהודית</a:t>
            </a:r>
          </a:p>
          <a:p>
            <a:pPr algn="just"/>
            <a:r>
              <a:rPr lang="he-IL" sz="2400" dirty="0"/>
              <a:t>העובדה שמדינת ישראל מוגדרת כמדינה יהודית ובית לאומי ליהודי העולם יוצרת קושי אצל חלק ניכר מערביי ישראל. הגדרת המדינה כבית לאומי ליהודים, באה על חשבונם כ"לא יהודים". רובם של ערביי ישראל מכירים מעשית במדינת ישראל, גם אם אינם שלמים עם דמותה היהודית. ישנן קבוצות, המשלימות בצורה עמוקה יותר עם זהותה היהודית והדמוקרטית של המדינה, ובהן הדרוזים, וכן חלק מן הנוצרים והמוסלמים אזרחי ישראל. </a:t>
            </a:r>
          </a:p>
        </p:txBody>
      </p:sp>
    </p:spTree>
    <p:extLst>
      <p:ext uri="{BB962C8B-B14F-4D97-AF65-F5344CB8AC3E}">
        <p14:creationId xmlns:p14="http://schemas.microsoft.com/office/powerpoint/2010/main" val="515489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0EF44F-7B05-4045-8984-C151AA1FFE47}"/>
              </a:ext>
            </a:extLst>
          </p:cNvPr>
          <p:cNvSpPr>
            <a:spLocks noGrp="1"/>
          </p:cNvSpPr>
          <p:nvPr>
            <p:ph type="title"/>
          </p:nvPr>
        </p:nvSpPr>
        <p:spPr/>
        <p:txBody>
          <a:bodyPr/>
          <a:lstStyle/>
          <a:p>
            <a:pPr algn="just"/>
            <a:r>
              <a:rPr lang="he-IL" dirty="0"/>
              <a:t>הסיבות לשסע</a:t>
            </a:r>
          </a:p>
        </p:txBody>
      </p:sp>
      <p:sp>
        <p:nvSpPr>
          <p:cNvPr id="3" name="מציין מיקום תוכן 2">
            <a:extLst>
              <a:ext uri="{FF2B5EF4-FFF2-40B4-BE49-F238E27FC236}">
                <a16:creationId xmlns:a16="http://schemas.microsoft.com/office/drawing/2014/main" id="{0FE36420-2785-4E48-80BF-C82EA49321E4}"/>
              </a:ext>
            </a:extLst>
          </p:cNvPr>
          <p:cNvSpPr>
            <a:spLocks noGrp="1"/>
          </p:cNvSpPr>
          <p:nvPr>
            <p:ph idx="1"/>
          </p:nvPr>
        </p:nvSpPr>
        <p:spPr/>
        <p:txBody>
          <a:bodyPr>
            <a:normAutofit/>
          </a:bodyPr>
          <a:lstStyle/>
          <a:p>
            <a:r>
              <a:rPr lang="he-IL" b="1" u="sng" dirty="0"/>
              <a:t>סיבות חברתיות</a:t>
            </a:r>
          </a:p>
          <a:p>
            <a:pPr algn="just"/>
            <a:r>
              <a:rPr lang="he-IL" sz="2000" dirty="0"/>
              <a:t>קיימים פערים עמוקים בין יהודים לערבים בתחומי ההשכלה, התעסוקה וההכנסה. </a:t>
            </a:r>
          </a:p>
          <a:p>
            <a:pPr algn="just"/>
            <a:r>
              <a:rPr lang="en-US" sz="2000" dirty="0">
                <a:hlinkClick r:id="rId3"/>
              </a:rPr>
              <a:t>https://www.youtube.com/watch?v=mimGNcLJnyk</a:t>
            </a:r>
            <a:endParaRPr lang="he-IL" sz="2000" dirty="0"/>
          </a:p>
          <a:p>
            <a:pPr marL="0" indent="0" algn="just">
              <a:buNone/>
            </a:pPr>
            <a:endParaRPr lang="he-IL" sz="2000" dirty="0"/>
          </a:p>
          <a:p>
            <a:pPr algn="just"/>
            <a:r>
              <a:rPr lang="he-IL" sz="2000" dirty="0"/>
              <a:t>כמחצית מערביי ישראל חיים מתחת לקו העוני, ושניים מתוך שלושה ילדים ערבים חיים במשפחות עניות. לעוני יש השלכות במרחב הפרטי ובמרחב החברתי: הוא משפיע על הישגים חינוכיים ועל אלימות ופשע, והוא גורם לחיכוכים ולתחושות של קיפוח וניכור</a:t>
            </a:r>
          </a:p>
        </p:txBody>
      </p:sp>
    </p:spTree>
    <p:extLst>
      <p:ext uri="{BB962C8B-B14F-4D97-AF65-F5344CB8AC3E}">
        <p14:creationId xmlns:p14="http://schemas.microsoft.com/office/powerpoint/2010/main" val="3927947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CBEC599-F91C-46FB-A71F-DB2421C0A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60" y="0"/>
            <a:ext cx="10024110" cy="6858000"/>
          </a:xfrm>
          <a:prstGeom prst="rect">
            <a:avLst/>
          </a:prstGeom>
        </p:spPr>
      </p:pic>
    </p:spTree>
    <p:extLst>
      <p:ext uri="{BB962C8B-B14F-4D97-AF65-F5344CB8AC3E}">
        <p14:creationId xmlns:p14="http://schemas.microsoft.com/office/powerpoint/2010/main" val="3651853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3048BB2-B71B-442F-A434-60AA4EDF84A2}"/>
              </a:ext>
            </a:extLst>
          </p:cNvPr>
          <p:cNvSpPr>
            <a:spLocks noGrp="1"/>
          </p:cNvSpPr>
          <p:nvPr>
            <p:ph type="title"/>
          </p:nvPr>
        </p:nvSpPr>
        <p:spPr/>
        <p:txBody>
          <a:bodyPr/>
          <a:lstStyle/>
          <a:p>
            <a:pPr algn="just"/>
            <a:r>
              <a:rPr lang="he-IL" dirty="0"/>
              <a:t>דרכי </a:t>
            </a:r>
            <a:r>
              <a:rPr lang="he-IL" i="1" dirty="0"/>
              <a:t>הביטוי</a:t>
            </a:r>
            <a:r>
              <a:rPr lang="he-IL" dirty="0"/>
              <a:t> של השסע</a:t>
            </a:r>
          </a:p>
        </p:txBody>
      </p:sp>
      <p:sp>
        <p:nvSpPr>
          <p:cNvPr id="3" name="מציין מיקום תוכן 2">
            <a:extLst>
              <a:ext uri="{FF2B5EF4-FFF2-40B4-BE49-F238E27FC236}">
                <a16:creationId xmlns:a16="http://schemas.microsoft.com/office/drawing/2014/main" id="{034AFEB8-44C1-4DE4-8BD6-F0D77AD14D7B}"/>
              </a:ext>
            </a:extLst>
          </p:cNvPr>
          <p:cNvSpPr>
            <a:spLocks noGrp="1"/>
          </p:cNvSpPr>
          <p:nvPr>
            <p:ph idx="1"/>
          </p:nvPr>
        </p:nvSpPr>
        <p:spPr/>
        <p:txBody>
          <a:bodyPr>
            <a:normAutofit/>
          </a:bodyPr>
          <a:lstStyle/>
          <a:p>
            <a:pPr marL="0" indent="0" algn="just">
              <a:buNone/>
            </a:pPr>
            <a:r>
              <a:rPr lang="he-IL" sz="2400" b="1" u="sng" dirty="0"/>
              <a:t>מתחים הדדים:</a:t>
            </a:r>
          </a:p>
          <a:p>
            <a:pPr algn="just"/>
            <a:r>
              <a:rPr lang="he-IL" sz="2400" dirty="0"/>
              <a:t>בקרב המיעוט הערבי קיים חשש, כי במטרה לחזק את אופייה היהודי של המדינה, יועברו שטחים המיושבים על ידי ערבים בישראל לידי הפלסטינים, במסגרת הסדרים עתידיים בינם לבין ישראל.</a:t>
            </a:r>
          </a:p>
          <a:p>
            <a:pPr algn="just"/>
            <a:r>
              <a:rPr lang="he-IL" sz="2400" dirty="0"/>
              <a:t> אצל רבים מהיהודים, קיים חשש כי ברגעי מחלוקת עלולה הזהות הלאומית ערבית והדתית מוסלמית לגבור על הזהות הישראלית. </a:t>
            </a:r>
          </a:p>
        </p:txBody>
      </p:sp>
    </p:spTree>
    <p:extLst>
      <p:ext uri="{BB962C8B-B14F-4D97-AF65-F5344CB8AC3E}">
        <p14:creationId xmlns:p14="http://schemas.microsoft.com/office/powerpoint/2010/main" val="48749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1C122979-5FF7-4BE9-9899-D22B4833F88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7767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4A0D6D-ACE4-454F-A171-213CDE645B2D}"/>
              </a:ext>
            </a:extLst>
          </p:cNvPr>
          <p:cNvSpPr>
            <a:spLocks noGrp="1"/>
          </p:cNvSpPr>
          <p:nvPr>
            <p:ph type="title"/>
          </p:nvPr>
        </p:nvSpPr>
        <p:spPr/>
        <p:txBody>
          <a:bodyPr/>
          <a:lstStyle/>
          <a:p>
            <a:pPr algn="just"/>
            <a:r>
              <a:rPr lang="he-IL" dirty="0"/>
              <a:t>דרכי </a:t>
            </a:r>
            <a:r>
              <a:rPr lang="he-IL" i="1" dirty="0"/>
              <a:t>ביטוי</a:t>
            </a:r>
            <a:r>
              <a:rPr lang="he-IL" dirty="0"/>
              <a:t> של השסע- המשך</a:t>
            </a:r>
          </a:p>
        </p:txBody>
      </p:sp>
      <p:sp>
        <p:nvSpPr>
          <p:cNvPr id="3" name="מציין מיקום תוכן 2">
            <a:extLst>
              <a:ext uri="{FF2B5EF4-FFF2-40B4-BE49-F238E27FC236}">
                <a16:creationId xmlns:a16="http://schemas.microsoft.com/office/drawing/2014/main" id="{064457EB-E0C3-4554-A148-3309DF3F1086}"/>
              </a:ext>
            </a:extLst>
          </p:cNvPr>
          <p:cNvSpPr>
            <a:spLocks noGrp="1"/>
          </p:cNvSpPr>
          <p:nvPr>
            <p:ph idx="1"/>
          </p:nvPr>
        </p:nvSpPr>
        <p:spPr>
          <a:xfrm>
            <a:off x="677333" y="2160589"/>
            <a:ext cx="9041701" cy="3880773"/>
          </a:xfrm>
        </p:spPr>
        <p:txBody>
          <a:bodyPr>
            <a:normAutofit/>
          </a:bodyPr>
          <a:lstStyle/>
          <a:p>
            <a:pPr algn="just"/>
            <a:r>
              <a:rPr lang="he-IL" sz="2400" b="1" u="sng" dirty="0"/>
              <a:t>אפליה</a:t>
            </a:r>
            <a:r>
              <a:rPr lang="he-IL" sz="2400" dirty="0"/>
              <a:t>:</a:t>
            </a:r>
          </a:p>
          <a:p>
            <a:pPr algn="just"/>
            <a:r>
              <a:rPr lang="he-IL" sz="2400" dirty="0"/>
              <a:t> בישראל ישנם חוקים המאפיינים את ישראל כמדינה יהודית לדוגמא חוק השבות אשר מפלים לטובה את היהודים.</a:t>
            </a:r>
          </a:p>
          <a:p>
            <a:pPr algn="just"/>
            <a:r>
              <a:rPr lang="he-IL" sz="2400" dirty="0"/>
              <a:t>כמו כן קיימים פערים בין מערכת חינוך הערבית לזו היהודית וכן אפליה בהתיישבות</a:t>
            </a:r>
            <a:r>
              <a:rPr lang="he-IL" sz="2400" b="1" dirty="0"/>
              <a:t>-</a:t>
            </a:r>
            <a:r>
              <a:rPr lang="he-IL" sz="2400" dirty="0"/>
              <a:t> מדיניות הקצאת קרקעות של </a:t>
            </a:r>
            <a:r>
              <a:rPr lang="he-IL" sz="2400" dirty="0" err="1"/>
              <a:t>מינהל</a:t>
            </a:r>
            <a:r>
              <a:rPr lang="he-IL" sz="2400" dirty="0"/>
              <a:t> מקרקעי ישראל מפלה לטובה את ההתיישבות החקלאית היהודית-﻿ יישובים ערביים מקבלים רק 19% מסך הקרקעות המיועדות לחקלאות, למרות שהיישובים הערביים מהווים 86% מכלל היישובים הכפריים</a:t>
            </a:r>
            <a:br>
              <a:rPr lang="he-IL" dirty="0"/>
            </a:br>
            <a:endParaRPr lang="he-IL" dirty="0"/>
          </a:p>
        </p:txBody>
      </p:sp>
    </p:spTree>
    <p:extLst>
      <p:ext uri="{BB962C8B-B14F-4D97-AF65-F5344CB8AC3E}">
        <p14:creationId xmlns:p14="http://schemas.microsoft.com/office/powerpoint/2010/main" val="3146333628"/>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פיאה">
  <a:themeElements>
    <a:clrScheme name="פיאה">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פיאה">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יאה">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9135</TotalTime>
  <Words>619</Words>
  <Application>Microsoft Office PowerPoint</Application>
  <PresentationFormat>מסך רחב</PresentationFormat>
  <Paragraphs>52</Paragraphs>
  <Slides>14</Slides>
  <Notes>6</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14</vt:i4>
      </vt:variant>
    </vt:vector>
  </HeadingPairs>
  <TitlesOfParts>
    <vt:vector size="22" baseType="lpstr">
      <vt:lpstr>Arial</vt:lpstr>
      <vt:lpstr>Calibri</vt:lpstr>
      <vt:lpstr>Calibri Light</vt:lpstr>
      <vt:lpstr>Trebuchet MS</vt:lpstr>
      <vt:lpstr>Wingdings 2</vt:lpstr>
      <vt:lpstr>Wingdings 3</vt:lpstr>
      <vt:lpstr>HDOfficeLightV0</vt:lpstr>
      <vt:lpstr>פיאה</vt:lpstr>
      <vt:lpstr>השסע הלאומי</vt:lpstr>
      <vt:lpstr>השסע הלאומי</vt:lpstr>
      <vt:lpstr>הסיבות לשסע </vt:lpstr>
      <vt:lpstr>הסיבות לשסע</vt:lpstr>
      <vt:lpstr>הסיבות לשסע</vt:lpstr>
      <vt:lpstr>מצגת של PowerPoint‏</vt:lpstr>
      <vt:lpstr>דרכי הביטוי של השסע</vt:lpstr>
      <vt:lpstr>מצגת של PowerPoint‏</vt:lpstr>
      <vt:lpstr>דרכי ביטוי של השסע- המשך</vt:lpstr>
      <vt:lpstr>דרכי התמודדות עם השסע</vt:lpstr>
      <vt:lpstr>דרכי התמודדות עם השסע</vt:lpstr>
      <vt:lpstr>מצגת של PowerPoint‏</vt:lpstr>
      <vt:lpstr>דרכי התמודדות עם השסע</vt:lpstr>
      <vt:lpstr>תרגול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השסע הלאומי</dc:title>
  <dc:creator>שרון  גבאי חן</dc:creator>
  <cp:lastModifiedBy>שרון  גבאי חן</cp:lastModifiedBy>
  <cp:revision>6</cp:revision>
  <dcterms:created xsi:type="dcterms:W3CDTF">2020-02-03T20:55:35Z</dcterms:created>
  <dcterms:modified xsi:type="dcterms:W3CDTF">2020-02-24T15:53:35Z</dcterms:modified>
</cp:coreProperties>
</file>