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72" r:id="rId15"/>
    <p:sldId id="273" r:id="rId16"/>
    <p:sldId id="274" r:id="rId17"/>
    <p:sldId id="268" r:id="rId18"/>
    <p:sldId id="269" r:id="rId19"/>
    <p:sldId id="277" r:id="rId20"/>
    <p:sldId id="270" r:id="rId21"/>
    <p:sldId id="275"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94660"/>
  </p:normalViewPr>
  <p:slideViewPr>
    <p:cSldViewPr snapToGrid="0">
      <p:cViewPr varScale="1">
        <p:scale>
          <a:sx n="56" d="100"/>
          <a:sy n="56" d="100"/>
        </p:scale>
        <p:origin x="10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7479DE5C-785B-4BF0-B0BD-1EC76AE5541E}" type="datetimeFigureOut">
              <a:rPr lang="he-IL" smtClean="0"/>
              <a:t>ז'/שבט/תש"פ</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18392A35-6AE2-4E16-BB17-6F3880ECA069}" type="slidenum">
              <a:rPr lang="he-IL" smtClean="0"/>
              <a:t>‹#›</a:t>
            </a:fld>
            <a:endParaRPr lang="he-IL"/>
          </a:p>
        </p:txBody>
      </p:sp>
    </p:spTree>
    <p:extLst>
      <p:ext uri="{BB962C8B-B14F-4D97-AF65-F5344CB8AC3E}">
        <p14:creationId xmlns:p14="http://schemas.microsoft.com/office/powerpoint/2010/main" val="428433950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מה ההבדל בין </a:t>
            </a:r>
            <a:r>
              <a:rPr lang="he-IL" dirty="0" err="1"/>
              <a:t>מסורתים</a:t>
            </a:r>
            <a:r>
              <a:rPr lang="he-IL" dirty="0"/>
              <a:t> לחילונים?..</a:t>
            </a:r>
          </a:p>
        </p:txBody>
      </p:sp>
      <p:sp>
        <p:nvSpPr>
          <p:cNvPr id="4" name="מציין מיקום של מספר שקופית 3"/>
          <p:cNvSpPr>
            <a:spLocks noGrp="1"/>
          </p:cNvSpPr>
          <p:nvPr>
            <p:ph type="sldNum" sz="quarter" idx="5"/>
          </p:nvPr>
        </p:nvSpPr>
        <p:spPr/>
        <p:txBody>
          <a:bodyPr/>
          <a:lstStyle/>
          <a:p>
            <a:fld id="{18392A35-6AE2-4E16-BB17-6F3880ECA069}" type="slidenum">
              <a:rPr lang="he-IL" smtClean="0"/>
              <a:t>10</a:t>
            </a:fld>
            <a:endParaRPr lang="he-IL"/>
          </a:p>
        </p:txBody>
      </p:sp>
    </p:spTree>
    <p:extLst>
      <p:ext uri="{BB962C8B-B14F-4D97-AF65-F5344CB8AC3E}">
        <p14:creationId xmlns:p14="http://schemas.microsoft.com/office/powerpoint/2010/main" val="1572811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לבקש מהתלמידים לחשוב על הגורמים לשסע- ומה העמדות של הגורמים השונים עליהם למדנו בנוגע למחלוקות אלו</a:t>
            </a:r>
          </a:p>
        </p:txBody>
      </p:sp>
      <p:sp>
        <p:nvSpPr>
          <p:cNvPr id="4" name="מציין מיקום של מספר שקופית 3"/>
          <p:cNvSpPr>
            <a:spLocks noGrp="1"/>
          </p:cNvSpPr>
          <p:nvPr>
            <p:ph type="sldNum" sz="quarter" idx="5"/>
          </p:nvPr>
        </p:nvSpPr>
        <p:spPr/>
        <p:txBody>
          <a:bodyPr/>
          <a:lstStyle/>
          <a:p>
            <a:fld id="{18392A35-6AE2-4E16-BB17-6F3880ECA069}" type="slidenum">
              <a:rPr lang="he-IL" smtClean="0"/>
              <a:t>11</a:t>
            </a:fld>
            <a:endParaRPr lang="he-IL"/>
          </a:p>
        </p:txBody>
      </p:sp>
    </p:spTree>
    <p:extLst>
      <p:ext uri="{BB962C8B-B14F-4D97-AF65-F5344CB8AC3E}">
        <p14:creationId xmlns:p14="http://schemas.microsoft.com/office/powerpoint/2010/main" val="3234773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חלוקה לקבוצות:</a:t>
            </a:r>
          </a:p>
          <a:p>
            <a:r>
              <a:rPr lang="he-IL" dirty="0"/>
              <a:t>כל קבוצה לומדת על מחלוקת אחרת – וצריכה לסכם את הטענות העיקריות של כל קבוצה/מגזר בנוגע לאותה מחלוקת.</a:t>
            </a:r>
          </a:p>
        </p:txBody>
      </p:sp>
      <p:sp>
        <p:nvSpPr>
          <p:cNvPr id="4" name="מציין מיקום של מספר שקופית 3"/>
          <p:cNvSpPr>
            <a:spLocks noGrp="1"/>
          </p:cNvSpPr>
          <p:nvPr>
            <p:ph type="sldNum" sz="quarter" idx="5"/>
          </p:nvPr>
        </p:nvSpPr>
        <p:spPr/>
        <p:txBody>
          <a:bodyPr/>
          <a:lstStyle/>
          <a:p>
            <a:fld id="{18392A35-6AE2-4E16-BB17-6F3880ECA069}" type="slidenum">
              <a:rPr lang="he-IL" smtClean="0"/>
              <a:t>12</a:t>
            </a:fld>
            <a:endParaRPr lang="he-IL"/>
          </a:p>
        </p:txBody>
      </p:sp>
    </p:spTree>
    <p:extLst>
      <p:ext uri="{BB962C8B-B14F-4D97-AF65-F5344CB8AC3E}">
        <p14:creationId xmlns:p14="http://schemas.microsoft.com/office/powerpoint/2010/main" val="2558475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יש גם יהודים דתיים שמתנגדים לחקיקה דתית מאחר שמשניאה את הדת וכי קיום אורח חיים דתי נתון לבחירה </a:t>
            </a:r>
          </a:p>
        </p:txBody>
      </p:sp>
      <p:sp>
        <p:nvSpPr>
          <p:cNvPr id="4" name="מציין מיקום של מספר שקופית 3"/>
          <p:cNvSpPr>
            <a:spLocks noGrp="1"/>
          </p:cNvSpPr>
          <p:nvPr>
            <p:ph type="sldNum" sz="quarter" idx="5"/>
          </p:nvPr>
        </p:nvSpPr>
        <p:spPr/>
        <p:txBody>
          <a:bodyPr/>
          <a:lstStyle/>
          <a:p>
            <a:fld id="{18392A35-6AE2-4E16-BB17-6F3880ECA069}" type="slidenum">
              <a:rPr lang="he-IL" smtClean="0"/>
              <a:t>13</a:t>
            </a:fld>
            <a:endParaRPr lang="he-IL"/>
          </a:p>
        </p:txBody>
      </p:sp>
    </p:spTree>
    <p:extLst>
      <p:ext uri="{BB962C8B-B14F-4D97-AF65-F5344CB8AC3E}">
        <p14:creationId xmlns:p14="http://schemas.microsoft.com/office/powerpoint/2010/main" val="4112555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18392A35-6AE2-4E16-BB17-6F3880ECA069}" type="slidenum">
              <a:rPr lang="he-IL" smtClean="0"/>
              <a:t>21</a:t>
            </a:fld>
            <a:endParaRPr lang="he-IL"/>
          </a:p>
        </p:txBody>
      </p:sp>
    </p:spTree>
    <p:extLst>
      <p:ext uri="{BB962C8B-B14F-4D97-AF65-F5344CB8AC3E}">
        <p14:creationId xmlns:p14="http://schemas.microsoft.com/office/powerpoint/2010/main" val="25048623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989950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3160542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1159480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he-IL"/>
              <a:t>לחץ כדי לערוך סגנון כותרת של תבנית בסיס</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0E06197-557E-4186-A064-63D4C3920AA1}" type="slidenum">
              <a:rPr lang="he-IL" smtClean="0"/>
              <a:t>‹#›</a:t>
            </a:fld>
            <a:endParaRPr lang="he-IL"/>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02682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2810536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עמודות">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he-IL"/>
              <a:t>לחץ כדי לערוך סגנון כותרת של תבנית בסיס</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3749116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עמודת 3 תמונות">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he-IL"/>
              <a:t>לחץ כדי לערוך סגנון כותרת של תבנית בסיס</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1330979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3211220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he-IL"/>
              <a:t>לחץ כדי לערוך סגנון כותרת של תבנית בסיס</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2002683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407174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164753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3411137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he-IL"/>
              <a:t>לחץ כדי לערוך סגנון כותרת של תבנית בסיס</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403278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2" name="Content Placeholder 3"/>
          <p:cNvSpPr>
            <a:spLocks noGrp="1"/>
          </p:cNvSpPr>
          <p:nvPr>
            <p:ph sz="quarter" idx="13"/>
          </p:nvPr>
        </p:nvSpPr>
        <p:spPr>
          <a:xfrm>
            <a:off x="913774" y="3051012"/>
            <a:ext cx="5106027" cy="274018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3" name="Content Placeholder 5"/>
          <p:cNvSpPr>
            <a:spLocks noGrp="1"/>
          </p:cNvSpPr>
          <p:nvPr>
            <p:ph sz="quarter" idx="14"/>
          </p:nvPr>
        </p:nvSpPr>
        <p:spPr>
          <a:xfrm>
            <a:off x="6172200" y="3051012"/>
            <a:ext cx="5105401" cy="274018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184647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310998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51784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he-IL"/>
              <a:t>לחץ כדי לערוך סגנון כותרת של תבנית בסיס</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92782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9135E0E-2A29-45BA-A7D2-95707EFA7B97}" type="datetimeFigureOut">
              <a:rPr lang="he-IL" smtClean="0"/>
              <a:t>ז'/שבט/תש"פ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0E06197-557E-4186-A064-63D4C3920AA1}" type="slidenum">
              <a:rPr lang="he-IL" smtClean="0"/>
              <a:t>‹#›</a:t>
            </a:fld>
            <a:endParaRPr lang="he-IL"/>
          </a:p>
        </p:txBody>
      </p:sp>
    </p:spTree>
    <p:extLst>
      <p:ext uri="{BB962C8B-B14F-4D97-AF65-F5344CB8AC3E}">
        <p14:creationId xmlns:p14="http://schemas.microsoft.com/office/powerpoint/2010/main" val="3724828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9135E0E-2A29-45BA-A7D2-95707EFA7B97}" type="datetimeFigureOut">
              <a:rPr lang="he-IL" smtClean="0"/>
              <a:t>ז'/שבט/תש"פ</a:t>
            </a:fld>
            <a:endParaRPr lang="he-IL"/>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he-IL"/>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0E06197-557E-4186-A064-63D4C3920AA1}" type="slidenum">
              <a:rPr lang="he-IL" smtClean="0"/>
              <a:t>‹#›</a:t>
            </a:fld>
            <a:endParaRPr lang="he-IL"/>
          </a:p>
        </p:txBody>
      </p:sp>
    </p:spTree>
    <p:extLst>
      <p:ext uri="{BB962C8B-B14F-4D97-AF65-F5344CB8AC3E}">
        <p14:creationId xmlns:p14="http://schemas.microsoft.com/office/powerpoint/2010/main" val="260171979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 Id="rId5" Type="http://schemas.openxmlformats.org/officeDocument/2006/relationships/hyperlink" Target="https://citizenship.cet.ac.il/ShowItem.aspx?ItemID=b3d18645-5e0c-40e4-9e9f-1751d84f1ff5&amp;lang=HEB" TargetMode="External"/><Relationship Id="rId4" Type="http://schemas.openxmlformats.org/officeDocument/2006/relationships/hyperlink" Target="https://www.youtube.com/watch?v=WWCuNnArOhA"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tzavpius.org.il/he/" TargetMode="Externa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4000"/>
                <a:shade val="100000"/>
                <a:hueMod val="130000"/>
                <a:satMod val="150000"/>
                <a:lumMod val="112000"/>
              </a:schemeClr>
            </a:gs>
            <a:gs pos="100000">
              <a:schemeClr val="bg2">
                <a:shade val="92000"/>
                <a:satMod val="140000"/>
                <a:lumMod val="11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4672EB-02A8-48AB-BCFB-00B78DBA6A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255A803-13A1-44E9-ACA9-889A5CC39B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98" y="0"/>
            <a:ext cx="12192000" cy="6858000"/>
          </a:xfrm>
          <a:prstGeom prst="rect">
            <a:avLst/>
          </a:prstGeom>
          <a:solidFill>
            <a:srgbClr val="0D0D0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C82C52F-0333-430E-AF00-FA48A518A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286708"/>
          </a:xfrm>
          <a:prstGeom prst="rect">
            <a:avLst/>
          </a:prstGeom>
          <a:ln>
            <a:noFill/>
          </a:ln>
          <a:effectLst>
            <a:outerShdw blurRad="889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E9CCFFE-A385-4D35-8504-960F050EF7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b="76269"/>
          <a:stretch/>
        </p:blipFill>
        <p:spPr>
          <a:xfrm>
            <a:off x="0" y="0"/>
            <a:ext cx="12192000" cy="1627464"/>
          </a:xfrm>
          <a:prstGeom prst="rect">
            <a:avLst/>
          </a:prstGeom>
        </p:spPr>
      </p:pic>
      <p:pic>
        <p:nvPicPr>
          <p:cNvPr id="16" name="Picture 15">
            <a:extLst>
              <a:ext uri="{FF2B5EF4-FFF2-40B4-BE49-F238E27FC236}">
                <a16:creationId xmlns:a16="http://schemas.microsoft.com/office/drawing/2014/main" id="{1AD41804-3572-46FD-8124-D3079B64271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8251" t="72447" r="32841"/>
          <a:stretch/>
        </p:blipFill>
        <p:spPr>
          <a:xfrm>
            <a:off x="6526134" y="3384053"/>
            <a:ext cx="2305206" cy="1889621"/>
          </a:xfrm>
          <a:custGeom>
            <a:avLst/>
            <a:gdLst>
              <a:gd name="connsiteX0" fmla="*/ 8425821 w 12192000"/>
              <a:gd name="connsiteY0" fmla="*/ 2921316 h 3611460"/>
              <a:gd name="connsiteX1" fmla="*/ 8425821 w 12192000"/>
              <a:gd name="connsiteY1" fmla="*/ 3598426 h 3611460"/>
              <a:gd name="connsiteX2" fmla="*/ 9652455 w 12192000"/>
              <a:gd name="connsiteY2" fmla="*/ 3598426 h 3611460"/>
              <a:gd name="connsiteX3" fmla="*/ 9652455 w 12192000"/>
              <a:gd name="connsiteY3" fmla="*/ 2921316 h 3611460"/>
              <a:gd name="connsiteX4" fmla="*/ 0 w 12192000"/>
              <a:gd name="connsiteY4" fmla="*/ 0 h 3611460"/>
              <a:gd name="connsiteX5" fmla="*/ 12192000 w 12192000"/>
              <a:gd name="connsiteY5" fmla="*/ 0 h 3611460"/>
              <a:gd name="connsiteX6" fmla="*/ 12192000 w 12192000"/>
              <a:gd name="connsiteY6" fmla="*/ 3611460 h 3611460"/>
              <a:gd name="connsiteX7" fmla="*/ 0 w 12192000"/>
              <a:gd name="connsiteY7" fmla="*/ 3611460 h 36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611460">
                <a:moveTo>
                  <a:pt x="8425821" y="2921316"/>
                </a:moveTo>
                <a:lnTo>
                  <a:pt x="8425821" y="3598426"/>
                </a:lnTo>
                <a:lnTo>
                  <a:pt x="9652455" y="3598426"/>
                </a:lnTo>
                <a:lnTo>
                  <a:pt x="9652455" y="2921316"/>
                </a:lnTo>
                <a:close/>
                <a:moveTo>
                  <a:pt x="0" y="0"/>
                </a:moveTo>
                <a:lnTo>
                  <a:pt x="12192000" y="0"/>
                </a:lnTo>
                <a:lnTo>
                  <a:pt x="12192000" y="3611460"/>
                </a:lnTo>
                <a:lnTo>
                  <a:pt x="0" y="3611460"/>
                </a:lnTo>
                <a:close/>
              </a:path>
            </a:pathLst>
          </a:custGeom>
        </p:spPr>
      </p:pic>
      <p:pic>
        <p:nvPicPr>
          <p:cNvPr id="18" name="Picture 17">
            <a:extLst>
              <a:ext uri="{FF2B5EF4-FFF2-40B4-BE49-F238E27FC236}">
                <a16:creationId xmlns:a16="http://schemas.microsoft.com/office/drawing/2014/main" id="{5316A1D8-3445-4B94-B595-2285C05EEEB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25269" t="72447" r="62822"/>
          <a:stretch/>
        </p:blipFill>
        <p:spPr>
          <a:xfrm>
            <a:off x="5443064" y="3371019"/>
            <a:ext cx="1451918" cy="1889621"/>
          </a:xfrm>
          <a:custGeom>
            <a:avLst/>
            <a:gdLst>
              <a:gd name="connsiteX0" fmla="*/ 8425821 w 12192000"/>
              <a:gd name="connsiteY0" fmla="*/ 2921316 h 3611460"/>
              <a:gd name="connsiteX1" fmla="*/ 8425821 w 12192000"/>
              <a:gd name="connsiteY1" fmla="*/ 3598426 h 3611460"/>
              <a:gd name="connsiteX2" fmla="*/ 9652455 w 12192000"/>
              <a:gd name="connsiteY2" fmla="*/ 3598426 h 3611460"/>
              <a:gd name="connsiteX3" fmla="*/ 9652455 w 12192000"/>
              <a:gd name="connsiteY3" fmla="*/ 2921316 h 3611460"/>
              <a:gd name="connsiteX4" fmla="*/ 0 w 12192000"/>
              <a:gd name="connsiteY4" fmla="*/ 0 h 3611460"/>
              <a:gd name="connsiteX5" fmla="*/ 12192000 w 12192000"/>
              <a:gd name="connsiteY5" fmla="*/ 0 h 3611460"/>
              <a:gd name="connsiteX6" fmla="*/ 12192000 w 12192000"/>
              <a:gd name="connsiteY6" fmla="*/ 3611460 h 3611460"/>
              <a:gd name="connsiteX7" fmla="*/ 0 w 12192000"/>
              <a:gd name="connsiteY7" fmla="*/ 3611460 h 36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611460">
                <a:moveTo>
                  <a:pt x="8425821" y="2921316"/>
                </a:moveTo>
                <a:lnTo>
                  <a:pt x="8425821" y="3598426"/>
                </a:lnTo>
                <a:lnTo>
                  <a:pt x="9652455" y="3598426"/>
                </a:lnTo>
                <a:lnTo>
                  <a:pt x="9652455" y="2921316"/>
                </a:lnTo>
                <a:close/>
                <a:moveTo>
                  <a:pt x="0" y="0"/>
                </a:moveTo>
                <a:lnTo>
                  <a:pt x="12192000" y="0"/>
                </a:lnTo>
                <a:lnTo>
                  <a:pt x="12192000" y="3611460"/>
                </a:lnTo>
                <a:lnTo>
                  <a:pt x="0" y="3611460"/>
                </a:lnTo>
                <a:close/>
              </a:path>
            </a:pathLst>
          </a:custGeom>
        </p:spPr>
      </p:pic>
      <p:pic>
        <p:nvPicPr>
          <p:cNvPr id="20" name="Picture 19">
            <a:extLst>
              <a:ext uri="{FF2B5EF4-FFF2-40B4-BE49-F238E27FC236}">
                <a16:creationId xmlns:a16="http://schemas.microsoft.com/office/drawing/2014/main" id="{2FA7483C-C90B-453F-AB53-60D8FDE6D3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445" t="47340"/>
          <a:stretch/>
        </p:blipFill>
        <p:spPr>
          <a:xfrm>
            <a:off x="8965579" y="1675248"/>
            <a:ext cx="3237619" cy="3611460"/>
          </a:xfrm>
          <a:custGeom>
            <a:avLst/>
            <a:gdLst>
              <a:gd name="connsiteX0" fmla="*/ 2237500 w 3237619"/>
              <a:gd name="connsiteY0" fmla="*/ 2921316 h 3611460"/>
              <a:gd name="connsiteX1" fmla="*/ 2237500 w 3237619"/>
              <a:gd name="connsiteY1" fmla="*/ 3598426 h 3611460"/>
              <a:gd name="connsiteX2" fmla="*/ 2563236 w 3237619"/>
              <a:gd name="connsiteY2" fmla="*/ 3598426 h 3611460"/>
              <a:gd name="connsiteX3" fmla="*/ 2563236 w 3237619"/>
              <a:gd name="connsiteY3" fmla="*/ 2921316 h 3611460"/>
              <a:gd name="connsiteX4" fmla="*/ 0 w 3237619"/>
              <a:gd name="connsiteY4" fmla="*/ 0 h 3611460"/>
              <a:gd name="connsiteX5" fmla="*/ 3237619 w 3237619"/>
              <a:gd name="connsiteY5" fmla="*/ 0 h 3611460"/>
              <a:gd name="connsiteX6" fmla="*/ 3237619 w 3237619"/>
              <a:gd name="connsiteY6" fmla="*/ 3611460 h 3611460"/>
              <a:gd name="connsiteX7" fmla="*/ 557562 w 3237619"/>
              <a:gd name="connsiteY7" fmla="*/ 3611460 h 3611460"/>
              <a:gd name="connsiteX8" fmla="*/ 557562 w 3237619"/>
              <a:gd name="connsiteY8" fmla="*/ 2822752 h 3611460"/>
              <a:gd name="connsiteX9" fmla="*/ 0 w 3237619"/>
              <a:gd name="connsiteY9" fmla="*/ 2822752 h 36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37619" h="3611460">
                <a:moveTo>
                  <a:pt x="2237500" y="2921316"/>
                </a:moveTo>
                <a:lnTo>
                  <a:pt x="2237500" y="3598426"/>
                </a:lnTo>
                <a:lnTo>
                  <a:pt x="2563236" y="3598426"/>
                </a:lnTo>
                <a:lnTo>
                  <a:pt x="2563236" y="2921316"/>
                </a:lnTo>
                <a:close/>
                <a:moveTo>
                  <a:pt x="0" y="0"/>
                </a:moveTo>
                <a:lnTo>
                  <a:pt x="3237619" y="0"/>
                </a:lnTo>
                <a:lnTo>
                  <a:pt x="3237619" y="3611460"/>
                </a:lnTo>
                <a:lnTo>
                  <a:pt x="557562" y="3611460"/>
                </a:lnTo>
                <a:lnTo>
                  <a:pt x="557562" y="2822752"/>
                </a:lnTo>
                <a:lnTo>
                  <a:pt x="0" y="2822752"/>
                </a:lnTo>
                <a:close/>
              </a:path>
            </a:pathLst>
          </a:custGeom>
        </p:spPr>
      </p:pic>
      <p:sp>
        <p:nvSpPr>
          <p:cNvPr id="2" name="כותרת 1">
            <a:extLst>
              <a:ext uri="{FF2B5EF4-FFF2-40B4-BE49-F238E27FC236}">
                <a16:creationId xmlns:a16="http://schemas.microsoft.com/office/drawing/2014/main" id="{0440E6B8-0BBC-4866-B759-540256ADA6B3}"/>
              </a:ext>
            </a:extLst>
          </p:cNvPr>
          <p:cNvSpPr>
            <a:spLocks noGrp="1"/>
          </p:cNvSpPr>
          <p:nvPr>
            <p:ph type="ctrTitle"/>
          </p:nvPr>
        </p:nvSpPr>
        <p:spPr>
          <a:xfrm>
            <a:off x="1835233" y="1124125"/>
            <a:ext cx="8689976" cy="1844385"/>
          </a:xfrm>
        </p:spPr>
        <p:txBody>
          <a:bodyPr>
            <a:normAutofit/>
          </a:bodyPr>
          <a:lstStyle/>
          <a:p>
            <a:r>
              <a:rPr lang="he-IL" sz="4000"/>
              <a:t>אשכול העולם היהודי-חלק ב'</a:t>
            </a:r>
          </a:p>
        </p:txBody>
      </p:sp>
      <p:sp>
        <p:nvSpPr>
          <p:cNvPr id="3" name="כותרת משנה 2">
            <a:extLst>
              <a:ext uri="{FF2B5EF4-FFF2-40B4-BE49-F238E27FC236}">
                <a16:creationId xmlns:a16="http://schemas.microsoft.com/office/drawing/2014/main" id="{AA6CF552-147A-4CD5-A0CC-927BE22E87DA}"/>
              </a:ext>
            </a:extLst>
          </p:cNvPr>
          <p:cNvSpPr>
            <a:spLocks noGrp="1"/>
          </p:cNvSpPr>
          <p:nvPr>
            <p:ph type="subTitle" idx="1"/>
          </p:nvPr>
        </p:nvSpPr>
        <p:spPr>
          <a:xfrm>
            <a:off x="1835233" y="3013746"/>
            <a:ext cx="8689976" cy="1078889"/>
          </a:xfrm>
        </p:spPr>
        <p:txBody>
          <a:bodyPr>
            <a:normAutofit/>
          </a:bodyPr>
          <a:lstStyle/>
          <a:p>
            <a:endParaRPr lang="he-IL">
              <a:solidFill>
                <a:schemeClr val="tx1">
                  <a:lumMod val="50000"/>
                  <a:lumOff val="50000"/>
                </a:schemeClr>
              </a:solidFill>
            </a:endParaRPr>
          </a:p>
          <a:p>
            <a:r>
              <a:rPr lang="he-IL">
                <a:solidFill>
                  <a:schemeClr val="tx1">
                    <a:lumMod val="50000"/>
                    <a:lumOff val="50000"/>
                  </a:schemeClr>
                </a:solidFill>
              </a:rPr>
              <a:t>הדומה והשונה בחברה: הטרוגניות, שֹונּות, פלורליזם, שסעים. </a:t>
            </a:r>
          </a:p>
        </p:txBody>
      </p:sp>
    </p:spTree>
    <p:extLst>
      <p:ext uri="{BB962C8B-B14F-4D97-AF65-F5344CB8AC3E}">
        <p14:creationId xmlns:p14="http://schemas.microsoft.com/office/powerpoint/2010/main" val="239337821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28B170-B7BC-4BDA-AF69-28A89C4F89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תמונה 4">
            <a:extLst>
              <a:ext uri="{FF2B5EF4-FFF2-40B4-BE49-F238E27FC236}">
                <a16:creationId xmlns:a16="http://schemas.microsoft.com/office/drawing/2014/main" id="{6FFBAB82-79DC-417D-A4A3-1D3D0EC36C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21445" y="2143338"/>
            <a:ext cx="3427091" cy="2580242"/>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2" name="Picture 11">
            <a:extLst>
              <a:ext uri="{FF2B5EF4-FFF2-40B4-BE49-F238E27FC236}">
                <a16:creationId xmlns:a16="http://schemas.microsoft.com/office/drawing/2014/main" id="{2E1E8C82-833C-4573-807A-A01BED3757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כותרת 1">
            <a:extLst>
              <a:ext uri="{FF2B5EF4-FFF2-40B4-BE49-F238E27FC236}">
                <a16:creationId xmlns:a16="http://schemas.microsoft.com/office/drawing/2014/main" id="{E17ABD74-5B89-496F-9EFF-0B1DA2049E2F}"/>
              </a:ext>
            </a:extLst>
          </p:cNvPr>
          <p:cNvSpPr>
            <a:spLocks noGrp="1"/>
          </p:cNvSpPr>
          <p:nvPr>
            <p:ph type="title"/>
          </p:nvPr>
        </p:nvSpPr>
        <p:spPr>
          <a:xfrm>
            <a:off x="913776" y="640831"/>
            <a:ext cx="6564205" cy="1573863"/>
          </a:xfrm>
        </p:spPr>
        <p:txBody>
          <a:bodyPr>
            <a:normAutofit/>
          </a:bodyPr>
          <a:lstStyle/>
          <a:p>
            <a:r>
              <a:rPr lang="he-IL" dirty="0"/>
              <a:t>מאפייני הציבור החילוני</a:t>
            </a:r>
          </a:p>
        </p:txBody>
      </p:sp>
      <p:sp>
        <p:nvSpPr>
          <p:cNvPr id="3" name="מציין מיקום תוכן 2">
            <a:extLst>
              <a:ext uri="{FF2B5EF4-FFF2-40B4-BE49-F238E27FC236}">
                <a16:creationId xmlns:a16="http://schemas.microsoft.com/office/drawing/2014/main" id="{C258B710-159B-4200-B9A8-212F0D6F0A7E}"/>
              </a:ext>
            </a:extLst>
          </p:cNvPr>
          <p:cNvSpPr>
            <a:spLocks noGrp="1"/>
          </p:cNvSpPr>
          <p:nvPr>
            <p:ph idx="1"/>
          </p:nvPr>
        </p:nvSpPr>
        <p:spPr>
          <a:xfrm>
            <a:off x="913774" y="2367092"/>
            <a:ext cx="6564207" cy="3881309"/>
          </a:xfrm>
        </p:spPr>
        <p:txBody>
          <a:bodyPr>
            <a:normAutofit/>
          </a:bodyPr>
          <a:lstStyle/>
          <a:p>
            <a:r>
              <a:rPr lang="he-IL" dirty="0"/>
              <a:t>כ44% </a:t>
            </a:r>
            <a:r>
              <a:rPr lang="he-IL" dirty="0" err="1"/>
              <a:t>מהאוכלוסיה</a:t>
            </a:r>
            <a:r>
              <a:rPr lang="he-IL" dirty="0"/>
              <a:t> היהודית מגדירים עצמם כחילונים או לא דתיים. </a:t>
            </a:r>
          </a:p>
          <a:p>
            <a:r>
              <a:rPr lang="he-IL" dirty="0"/>
              <a:t>חילוניות היא חוסר מחויבות לממסד הדתי ולאמונה דתית מחייבת.</a:t>
            </a:r>
          </a:p>
          <a:p>
            <a:r>
              <a:rPr lang="he-IL" dirty="0"/>
              <a:t>יש חילונים שפועלים כך מחוסר אמונה או מספקנות בקיומו של אל, ויש חילונים המאמינים במציאות של אל אך לא מאמינים במצוות הדת.</a:t>
            </a:r>
          </a:p>
          <a:p>
            <a:r>
              <a:rPr lang="he-IL" dirty="0"/>
              <a:t>חלק ניכר מהחילונים רואים את היהדות כלאום ותרבות ומקיימים חלק מהמנהגים היהודים – כחלק מהמורשת ולא כמצוות האל.</a:t>
            </a:r>
          </a:p>
        </p:txBody>
      </p:sp>
    </p:spTree>
    <p:extLst>
      <p:ext uri="{BB962C8B-B14F-4D97-AF65-F5344CB8AC3E}">
        <p14:creationId xmlns:p14="http://schemas.microsoft.com/office/powerpoint/2010/main" val="2512701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590AA7E-DD13-45F1-BDF3-781CAC9E92D7}"/>
              </a:ext>
            </a:extLst>
          </p:cNvPr>
          <p:cNvSpPr>
            <a:spLocks noGrp="1"/>
          </p:cNvSpPr>
          <p:nvPr>
            <p:ph type="title"/>
          </p:nvPr>
        </p:nvSpPr>
        <p:spPr/>
        <p:txBody>
          <a:bodyPr/>
          <a:lstStyle/>
          <a:p>
            <a:r>
              <a:rPr lang="he-IL" dirty="0"/>
              <a:t>הגורמים לשסע הדתי </a:t>
            </a:r>
          </a:p>
        </p:txBody>
      </p:sp>
      <p:sp>
        <p:nvSpPr>
          <p:cNvPr id="3" name="מציין מיקום תוכן 2">
            <a:extLst>
              <a:ext uri="{FF2B5EF4-FFF2-40B4-BE49-F238E27FC236}">
                <a16:creationId xmlns:a16="http://schemas.microsoft.com/office/drawing/2014/main" id="{AB382D02-C19A-44B6-9C10-F3696774A13C}"/>
              </a:ext>
            </a:extLst>
          </p:cNvPr>
          <p:cNvSpPr>
            <a:spLocks noGrp="1"/>
          </p:cNvSpPr>
          <p:nvPr>
            <p:ph idx="1"/>
          </p:nvPr>
        </p:nvSpPr>
        <p:spPr/>
        <p:txBody>
          <a:bodyPr/>
          <a:lstStyle/>
          <a:p>
            <a:pPr marL="0" indent="0">
              <a:buNone/>
            </a:pPr>
            <a:r>
              <a:rPr lang="he-IL" dirty="0"/>
              <a:t> </a:t>
            </a:r>
          </a:p>
          <a:p>
            <a:pPr marL="0" indent="0">
              <a:buNone/>
            </a:pPr>
            <a:r>
              <a:rPr lang="he-IL" dirty="0"/>
              <a:t>בישראל קיימת מחלוקת חריפה על רקע דתי בין יהודים דתיים ליהודיים לא דתיים לגבי תפקיד הדת והחילוניות במרחב הציבורי ובמרחב הפוליטי. שסע זה נובע מתפיסות עולם שונות ומנוגדות בכל הנוגע ליחסי דת ומדינה.  </a:t>
            </a:r>
            <a:br>
              <a:rPr lang="he-IL" dirty="0"/>
            </a:br>
            <a:endParaRPr lang="he-IL" dirty="0"/>
          </a:p>
        </p:txBody>
      </p:sp>
    </p:spTree>
    <p:extLst>
      <p:ext uri="{BB962C8B-B14F-4D97-AF65-F5344CB8AC3E}">
        <p14:creationId xmlns:p14="http://schemas.microsoft.com/office/powerpoint/2010/main" val="3961367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9691588-D168-44CE-81B9-C905A123CEAB}"/>
              </a:ext>
            </a:extLst>
          </p:cNvPr>
          <p:cNvSpPr>
            <a:spLocks noGrp="1"/>
          </p:cNvSpPr>
          <p:nvPr>
            <p:ph type="title"/>
          </p:nvPr>
        </p:nvSpPr>
        <p:spPr/>
        <p:txBody>
          <a:bodyPr/>
          <a:lstStyle/>
          <a:p>
            <a:r>
              <a:rPr lang="he-IL" dirty="0"/>
              <a:t>השסע הדתי: נושאי המחלוקת העיקריים</a:t>
            </a:r>
          </a:p>
        </p:txBody>
      </p:sp>
      <p:sp>
        <p:nvSpPr>
          <p:cNvPr id="3" name="מציין מיקום תוכן 2">
            <a:extLst>
              <a:ext uri="{FF2B5EF4-FFF2-40B4-BE49-F238E27FC236}">
                <a16:creationId xmlns:a16="http://schemas.microsoft.com/office/drawing/2014/main" id="{3CE8D0F8-7DC1-420B-B7E8-46E03BF3899C}"/>
              </a:ext>
            </a:extLst>
          </p:cNvPr>
          <p:cNvSpPr>
            <a:spLocks noGrp="1"/>
          </p:cNvSpPr>
          <p:nvPr>
            <p:ph idx="1"/>
          </p:nvPr>
        </p:nvSpPr>
        <p:spPr>
          <a:xfrm>
            <a:off x="913775" y="2367093"/>
            <a:ext cx="10569388" cy="3959279"/>
          </a:xfrm>
        </p:spPr>
        <p:txBody>
          <a:bodyPr>
            <a:normAutofit/>
          </a:bodyPr>
          <a:lstStyle/>
          <a:p>
            <a:r>
              <a:rPr lang="he-IL" b="1" u="sng" dirty="0"/>
              <a:t>שילוב חקיקה דתית- </a:t>
            </a:r>
          </a:p>
          <a:p>
            <a:r>
              <a:rPr lang="he-IL" b="1" u="sng" dirty="0"/>
              <a:t>השבת</a:t>
            </a:r>
          </a:p>
          <a:p>
            <a:r>
              <a:rPr lang="he-IL" b="1" u="sng" dirty="0"/>
              <a:t>הגיוס לצה"ל-</a:t>
            </a:r>
          </a:p>
          <a:p>
            <a:r>
              <a:rPr lang="he-IL" b="1" u="sng" dirty="0"/>
              <a:t>גיור-</a:t>
            </a:r>
          </a:p>
          <a:p>
            <a:pPr marL="0" indent="0">
              <a:buNone/>
            </a:pPr>
            <a:endParaRPr lang="he-IL" u="sng" dirty="0">
              <a:solidFill>
                <a:srgbClr val="FF0000"/>
              </a:solidFill>
            </a:endParaRPr>
          </a:p>
          <a:p>
            <a:pPr marL="0" indent="0">
              <a:buNone/>
            </a:pPr>
            <a:r>
              <a:rPr lang="he-IL" u="sng" dirty="0">
                <a:solidFill>
                  <a:srgbClr val="FF0000"/>
                </a:solidFill>
              </a:rPr>
              <a:t>עבודה בקבוצות</a:t>
            </a:r>
          </a:p>
          <a:p>
            <a:pPr marL="0" indent="0">
              <a:buNone/>
            </a:pPr>
            <a:r>
              <a:rPr lang="he-IL" dirty="0">
                <a:solidFill>
                  <a:srgbClr val="FF0000"/>
                </a:solidFill>
              </a:rPr>
              <a:t>למדו על  המחלוקת והסבירו את הטענות העיקריות של כל קבוצה בנוגע אליה. נסו למצוא כתבה אקטואלית העוסקת במחלוקת זו.</a:t>
            </a:r>
          </a:p>
          <a:p>
            <a:endParaRPr lang="he-IL" b="1" u="sng" dirty="0"/>
          </a:p>
        </p:txBody>
      </p:sp>
    </p:spTree>
    <p:extLst>
      <p:ext uri="{BB962C8B-B14F-4D97-AF65-F5344CB8AC3E}">
        <p14:creationId xmlns:p14="http://schemas.microsoft.com/office/powerpoint/2010/main" val="978313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8F28D5D-C26D-4E97-BA4C-949B932F6EE5}"/>
              </a:ext>
            </a:extLst>
          </p:cNvPr>
          <p:cNvSpPr>
            <a:spLocks noGrp="1"/>
          </p:cNvSpPr>
          <p:nvPr>
            <p:ph type="title"/>
          </p:nvPr>
        </p:nvSpPr>
        <p:spPr/>
        <p:txBody>
          <a:bodyPr/>
          <a:lstStyle/>
          <a:p>
            <a:r>
              <a:rPr lang="he-IL" dirty="0"/>
              <a:t>מחלוקת-שילוב חקיקה דתית</a:t>
            </a:r>
          </a:p>
        </p:txBody>
      </p:sp>
      <p:sp>
        <p:nvSpPr>
          <p:cNvPr id="3" name="מציין מיקום תוכן 2">
            <a:extLst>
              <a:ext uri="{FF2B5EF4-FFF2-40B4-BE49-F238E27FC236}">
                <a16:creationId xmlns:a16="http://schemas.microsoft.com/office/drawing/2014/main" id="{7CA041FB-0812-4590-9DC6-37DD8B9F7880}"/>
              </a:ext>
            </a:extLst>
          </p:cNvPr>
          <p:cNvSpPr>
            <a:spLocks noGrp="1"/>
          </p:cNvSpPr>
          <p:nvPr>
            <p:ph idx="1"/>
          </p:nvPr>
        </p:nvSpPr>
        <p:spPr/>
        <p:txBody>
          <a:bodyPr>
            <a:normAutofit/>
          </a:bodyPr>
          <a:lstStyle/>
          <a:p>
            <a:r>
              <a:rPr lang="he-IL" dirty="0"/>
              <a:t>יש בארץ גורמים שרוצים לשלב בחוקי המדינה רכיבים מההלכה, ורואים בכך אמצעי חשוב לעיצוב ישראל כמדינה בעלת ערכים יהודים דתיים ולאומיים, מתוך הכרה שאחד מתפקידי המדינה הוא לעצב את המרחב הציבורי. </a:t>
            </a:r>
          </a:p>
          <a:p>
            <a:r>
              <a:rPr lang="he-IL" u="sng" dirty="0"/>
              <a:t>התומכים</a:t>
            </a:r>
            <a:r>
              <a:rPr lang="he-IL" dirty="0"/>
              <a:t>: טוענים שלא מדובר בכפייה דתית שכן </a:t>
            </a:r>
            <a:r>
              <a:rPr lang="he-IL" dirty="0" err="1"/>
              <a:t>מדוברבחוקים</a:t>
            </a:r>
            <a:r>
              <a:rPr lang="he-IL" dirty="0"/>
              <a:t> שמתקבלים ברוב קולות בכנסת, כולל על ידי ח"כים חילונים שמסורת </a:t>
            </a:r>
            <a:r>
              <a:rPr lang="he-IL" dirty="0" err="1"/>
              <a:t>שיראל</a:t>
            </a:r>
            <a:r>
              <a:rPr lang="he-IL" dirty="0"/>
              <a:t> חשובה להם.</a:t>
            </a:r>
          </a:p>
          <a:p>
            <a:r>
              <a:rPr lang="he-IL" u="sng" dirty="0"/>
              <a:t>המתנגדים</a:t>
            </a:r>
            <a:r>
              <a:rPr lang="he-IL" dirty="0"/>
              <a:t>: רוצים לעצב את ישראל כמדינה ליברלית חילונית ומערבית . הם טוענים שחקיקה דתית פוגעת בחופש מצפון דת ושוויון, ולא מתאימות לעולם המודרני.</a:t>
            </a:r>
          </a:p>
          <a:p>
            <a:r>
              <a:rPr lang="he-IL" dirty="0"/>
              <a:t> </a:t>
            </a:r>
            <a:endParaRPr lang="he-IL" b="1" u="sng" dirty="0"/>
          </a:p>
        </p:txBody>
      </p:sp>
    </p:spTree>
    <p:extLst>
      <p:ext uri="{BB962C8B-B14F-4D97-AF65-F5344CB8AC3E}">
        <p14:creationId xmlns:p14="http://schemas.microsoft.com/office/powerpoint/2010/main" val="803905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302A038-21F9-4E3E-8189-0A41AA38E81C}"/>
              </a:ext>
            </a:extLst>
          </p:cNvPr>
          <p:cNvSpPr>
            <a:spLocks noGrp="1"/>
          </p:cNvSpPr>
          <p:nvPr>
            <p:ph type="title"/>
          </p:nvPr>
        </p:nvSpPr>
        <p:spPr>
          <a:xfrm>
            <a:off x="913775" y="618517"/>
            <a:ext cx="10364451" cy="1596177"/>
          </a:xfrm>
        </p:spPr>
        <p:txBody>
          <a:bodyPr>
            <a:normAutofit/>
          </a:bodyPr>
          <a:lstStyle/>
          <a:p>
            <a:r>
              <a:rPr lang="he-IL" dirty="0"/>
              <a:t>מחלוקת- צביון השבת</a:t>
            </a:r>
          </a:p>
        </p:txBody>
      </p:sp>
      <p:sp>
        <p:nvSpPr>
          <p:cNvPr id="3" name="מציין מיקום תוכן 2">
            <a:extLst>
              <a:ext uri="{FF2B5EF4-FFF2-40B4-BE49-F238E27FC236}">
                <a16:creationId xmlns:a16="http://schemas.microsoft.com/office/drawing/2014/main" id="{824ECA43-84B7-4D14-AD6F-38AF612B1B0D}"/>
              </a:ext>
            </a:extLst>
          </p:cNvPr>
          <p:cNvSpPr>
            <a:spLocks noGrp="1"/>
          </p:cNvSpPr>
          <p:nvPr>
            <p:ph idx="1"/>
          </p:nvPr>
        </p:nvSpPr>
        <p:spPr>
          <a:xfrm>
            <a:off x="913774" y="2367092"/>
            <a:ext cx="6096626" cy="3424107"/>
          </a:xfrm>
        </p:spPr>
        <p:txBody>
          <a:bodyPr>
            <a:normAutofit/>
          </a:bodyPr>
          <a:lstStyle/>
          <a:p>
            <a:pPr>
              <a:lnSpc>
                <a:spcPct val="110000"/>
              </a:lnSpc>
            </a:pPr>
            <a:r>
              <a:rPr lang="he-IL" sz="1300"/>
              <a:t>קיים מאבק בין דתיים לחילונים על צביון השבת </a:t>
            </a:r>
            <a:r>
              <a:rPr lang="he-IL" sz="1300" err="1"/>
              <a:t>בפרהסייה</a:t>
            </a:r>
            <a:r>
              <a:rPr lang="he-IL" sz="1300"/>
              <a:t> –האם השבת תהיה יום של שביתה מלאה, יום ככל הימים או יום מנוחה המוקדש לתרבות ולבילויים. הדבר בא לידי ביטוי בשאלות כגון הפעלת תחבורה </a:t>
            </a:r>
            <a:r>
              <a:rPr lang="he-IL" sz="1300" err="1"/>
              <a:t>צבורית</a:t>
            </a:r>
            <a:r>
              <a:rPr lang="he-IL" sz="1300"/>
              <a:t> בשבת, פתיחת מקומות בילוי וכו')</a:t>
            </a:r>
          </a:p>
          <a:p>
            <a:pPr>
              <a:lnSpc>
                <a:spcPct val="110000"/>
              </a:lnSpc>
            </a:pPr>
            <a:r>
              <a:rPr lang="he-IL" sz="1300"/>
              <a:t>בנושא זה מספר תפיסות:</a:t>
            </a:r>
          </a:p>
          <a:p>
            <a:pPr>
              <a:lnSpc>
                <a:spcPct val="110000"/>
              </a:lnSpc>
            </a:pPr>
            <a:r>
              <a:rPr lang="he-IL" sz="1300"/>
              <a:t>תפיסה דתית- השבת סמל של העם היהודי ושומרת על ייחודו ולכן חלק מהדתיים מבקשים שקדושת השבת תבוא לידי ביטוי במרחב הציבורי . לגישתם, המדינה צריכה למנוע פעולות מסחריות או </a:t>
            </a:r>
            <a:r>
              <a:rPr lang="he-IL" sz="1300" err="1"/>
              <a:t>ציברויות</a:t>
            </a:r>
            <a:r>
              <a:rPr lang="he-IL" sz="1300"/>
              <a:t> המחללות שבת.</a:t>
            </a:r>
          </a:p>
          <a:p>
            <a:pPr>
              <a:lnSpc>
                <a:spcPct val="110000"/>
              </a:lnSpc>
            </a:pPr>
            <a:r>
              <a:rPr lang="he-IL" sz="1300"/>
              <a:t>תפיסה חברתית- כל אדם זקוק ליום מנוחה ולכן מדינה צריכה לאסור על העסקת עובדים ביום מנוחה וחשוב שיום המנוחה יהיה זהה לכולם</a:t>
            </a:r>
          </a:p>
          <a:p>
            <a:pPr>
              <a:lnSpc>
                <a:spcPct val="110000"/>
              </a:lnSpc>
            </a:pPr>
            <a:r>
              <a:rPr lang="he-IL" sz="1300" err="1"/>
              <a:t>תיסה</a:t>
            </a:r>
            <a:r>
              <a:rPr lang="he-IL" sz="1300"/>
              <a:t> חילונית-חלק ניכר מהחילונים מבקש ליעד את השבת למשפחה לבילוי והנאה וכדי לממש זאת </a:t>
            </a:r>
            <a:r>
              <a:rPr lang="he-IL" sz="1300" err="1"/>
              <a:t>מעונינים</a:t>
            </a:r>
            <a:r>
              <a:rPr lang="he-IL" sz="1300"/>
              <a:t> שמקומות תרבות ובילוי  יפעלו בשבת וכך גם התחבורה </a:t>
            </a:r>
            <a:r>
              <a:rPr lang="he-IL" sz="1300" err="1"/>
              <a:t>הציוברית</a:t>
            </a:r>
            <a:r>
              <a:rPr lang="he-IL" sz="1300"/>
              <a:t> כדי לאפשר לאנשים לבלות בחיק המשפחה ולהגיע למקומות הבילוי</a:t>
            </a:r>
          </a:p>
        </p:txBody>
      </p:sp>
      <p:pic>
        <p:nvPicPr>
          <p:cNvPr id="5" name="תמונה 4">
            <a:extLst>
              <a:ext uri="{FF2B5EF4-FFF2-40B4-BE49-F238E27FC236}">
                <a16:creationId xmlns:a16="http://schemas.microsoft.com/office/drawing/2014/main" id="{B32C8956-1B13-4602-927C-9BE03DB38A9F}"/>
              </a:ext>
            </a:extLst>
          </p:cNvPr>
          <p:cNvPicPr>
            <a:picLocks noChangeAspect="1"/>
          </p:cNvPicPr>
          <p:nvPr/>
        </p:nvPicPr>
        <p:blipFill rotWithShape="1">
          <a:blip r:embed="rId2">
            <a:extLst>
              <a:ext uri="{28A0092B-C50C-407E-A947-70E740481C1C}">
                <a14:useLocalDpi xmlns:a14="http://schemas.microsoft.com/office/drawing/2010/main" val="0"/>
              </a:ext>
            </a:extLst>
          </a:blip>
          <a:srcRect l="5662" r="15112" b="-3"/>
          <a:stretch/>
        </p:blipFill>
        <p:spPr>
          <a:xfrm>
            <a:off x="7370064" y="2505456"/>
            <a:ext cx="3494466" cy="2935224"/>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427624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65933BA-2531-4B45-A57C-536CCA01C190}"/>
              </a:ext>
            </a:extLst>
          </p:cNvPr>
          <p:cNvSpPr>
            <a:spLocks noGrp="1"/>
          </p:cNvSpPr>
          <p:nvPr>
            <p:ph type="title"/>
          </p:nvPr>
        </p:nvSpPr>
        <p:spPr/>
        <p:txBody>
          <a:bodyPr/>
          <a:lstStyle/>
          <a:p>
            <a:r>
              <a:rPr lang="he-IL" dirty="0"/>
              <a:t>מחלוקת- הגיוס לצה"ל</a:t>
            </a:r>
          </a:p>
        </p:txBody>
      </p:sp>
      <p:sp>
        <p:nvSpPr>
          <p:cNvPr id="3" name="מציין מיקום תוכן 2">
            <a:extLst>
              <a:ext uri="{FF2B5EF4-FFF2-40B4-BE49-F238E27FC236}">
                <a16:creationId xmlns:a16="http://schemas.microsoft.com/office/drawing/2014/main" id="{A9886831-D68D-4BB2-92CB-D89ABAE9BC5F}"/>
              </a:ext>
            </a:extLst>
          </p:cNvPr>
          <p:cNvSpPr>
            <a:spLocks noGrp="1"/>
          </p:cNvSpPr>
          <p:nvPr>
            <p:ph idx="1"/>
          </p:nvPr>
        </p:nvSpPr>
        <p:spPr/>
        <p:txBody>
          <a:bodyPr/>
          <a:lstStyle/>
          <a:p>
            <a:r>
              <a:rPr lang="he-IL" dirty="0"/>
              <a:t>קיימת מחלוקת חריפה בנושא דחיית השירות בצה"ל של תלמידי ישיבות בהתאם לתפיסת "תורתם </a:t>
            </a:r>
            <a:r>
              <a:rPr lang="he-IL" dirty="0" err="1"/>
              <a:t>אמונתם".ההסדר</a:t>
            </a:r>
            <a:r>
              <a:rPr lang="he-IL" dirty="0"/>
              <a:t> שפטר את בחורי </a:t>
            </a:r>
            <a:r>
              <a:rPr lang="he-IL" dirty="0" err="1"/>
              <a:t>הישבות</a:t>
            </a:r>
            <a:r>
              <a:rPr lang="he-IL" dirty="0"/>
              <a:t> מגיוס לצה"ל כלל במקור 400 תלמידי ישיבות, </a:t>
            </a:r>
            <a:r>
              <a:rPr lang="he-IL" dirty="0" err="1"/>
              <a:t>וונכון</a:t>
            </a:r>
            <a:r>
              <a:rPr lang="he-IL" dirty="0"/>
              <a:t> לשנית 2012- מספר מקבלי הפטור עמד על 54,000 </a:t>
            </a:r>
          </a:p>
          <a:p>
            <a:r>
              <a:rPr lang="he-IL" dirty="0"/>
              <a:t>המחלוקת בנוגע לחקיקת חוק להסדרת הנושא  </a:t>
            </a:r>
            <a:r>
              <a:rPr lang="he-IL" dirty="0" err="1"/>
              <a:t>היתה</a:t>
            </a:r>
            <a:r>
              <a:rPr lang="he-IL" dirty="0"/>
              <a:t> אחד הגורמים לכך שנמנעה הקמת </a:t>
            </a:r>
            <a:r>
              <a:rPr lang="he-IL" dirty="0" err="1"/>
              <a:t>קואלציה</a:t>
            </a:r>
            <a:r>
              <a:rPr lang="he-IL" dirty="0"/>
              <a:t> בכנסת ה21 (אפריל 2019) והיא פיזרה את עצמה לאחר חודש.</a:t>
            </a:r>
          </a:p>
        </p:txBody>
      </p:sp>
    </p:spTree>
    <p:extLst>
      <p:ext uri="{BB962C8B-B14F-4D97-AF65-F5344CB8AC3E}">
        <p14:creationId xmlns:p14="http://schemas.microsoft.com/office/powerpoint/2010/main" val="1164023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BFD72B8-F12C-4E4E-8EAE-026B94EAB6F4}"/>
              </a:ext>
            </a:extLst>
          </p:cNvPr>
          <p:cNvSpPr>
            <a:spLocks noGrp="1"/>
          </p:cNvSpPr>
          <p:nvPr>
            <p:ph type="title"/>
          </p:nvPr>
        </p:nvSpPr>
        <p:spPr/>
        <p:txBody>
          <a:bodyPr/>
          <a:lstStyle/>
          <a:p>
            <a:r>
              <a:rPr lang="he-IL" dirty="0"/>
              <a:t>מחלוקת- מיהו יהודי וגיור</a:t>
            </a:r>
          </a:p>
        </p:txBody>
      </p:sp>
      <p:sp>
        <p:nvSpPr>
          <p:cNvPr id="3" name="מציין מיקום תוכן 2">
            <a:extLst>
              <a:ext uri="{FF2B5EF4-FFF2-40B4-BE49-F238E27FC236}">
                <a16:creationId xmlns:a16="http://schemas.microsoft.com/office/drawing/2014/main" id="{5F1EE836-5852-4F2C-8D56-CE81EC48F03A}"/>
              </a:ext>
            </a:extLst>
          </p:cNvPr>
          <p:cNvSpPr>
            <a:spLocks noGrp="1"/>
          </p:cNvSpPr>
          <p:nvPr>
            <p:ph idx="1"/>
          </p:nvPr>
        </p:nvSpPr>
        <p:spPr/>
        <p:txBody>
          <a:bodyPr/>
          <a:lstStyle/>
          <a:p>
            <a:r>
              <a:rPr lang="he-IL" dirty="0"/>
              <a:t>רוב הציבור הדתי וחלק מהמסורתי מגדירים יהודי כהגדרה דתית על פי ההלכה כלומר מי שנולד לאם יהודייה או התגייר לפי ההלכה </a:t>
            </a:r>
            <a:r>
              <a:rPr lang="he-IL" dirty="0" err="1"/>
              <a:t>האורטודוקסית</a:t>
            </a:r>
            <a:r>
              <a:rPr lang="he-IL" dirty="0"/>
              <a:t>. –הם מבקשים שהמדינה לא תכיר בגיורים רפורמים וקונסרבטיבים.</a:t>
            </a:r>
          </a:p>
          <a:p>
            <a:pPr marL="0" indent="0">
              <a:buNone/>
            </a:pPr>
            <a:r>
              <a:rPr lang="he-IL" dirty="0"/>
              <a:t>לעומתם חלק מהחילונים טוענים שיהודי הוא מי שמגדיר עצמו כיהודי, מזדהה עם העם </a:t>
            </a:r>
            <a:r>
              <a:rPr lang="he-IL" dirty="0" err="1"/>
              <a:t>היהדי</a:t>
            </a:r>
            <a:r>
              <a:rPr lang="he-IL" dirty="0"/>
              <a:t> ותואם למדינה  ואין משמעות אם הוא בן לאם </a:t>
            </a:r>
            <a:r>
              <a:rPr lang="he-IL" dirty="0" err="1"/>
              <a:t>יהודיה</a:t>
            </a:r>
            <a:r>
              <a:rPr lang="he-IL" dirty="0"/>
              <a:t> או אב יהודי. בנוסף, חלקם טוענים כי יש להכיר גם בגיורים רפורמים ואורתודוקסים</a:t>
            </a:r>
          </a:p>
          <a:p>
            <a:pPr marL="0" indent="0">
              <a:buNone/>
            </a:pPr>
            <a:endParaRPr lang="he-IL" dirty="0"/>
          </a:p>
        </p:txBody>
      </p:sp>
    </p:spTree>
    <p:extLst>
      <p:ext uri="{BB962C8B-B14F-4D97-AF65-F5344CB8AC3E}">
        <p14:creationId xmlns:p14="http://schemas.microsoft.com/office/powerpoint/2010/main" val="2643477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AE5D25E-1B4B-48B3-923E-53A396E7EFB6}"/>
              </a:ext>
            </a:extLst>
          </p:cNvPr>
          <p:cNvSpPr>
            <a:spLocks noGrp="1"/>
          </p:cNvSpPr>
          <p:nvPr>
            <p:ph type="title"/>
          </p:nvPr>
        </p:nvSpPr>
        <p:spPr/>
        <p:txBody>
          <a:bodyPr/>
          <a:lstStyle/>
          <a:p>
            <a:r>
              <a:rPr lang="he-IL" dirty="0"/>
              <a:t>דרכי הביטוי של השסע</a:t>
            </a:r>
          </a:p>
        </p:txBody>
      </p:sp>
      <p:sp>
        <p:nvSpPr>
          <p:cNvPr id="3" name="מציין מיקום תוכן 2">
            <a:extLst>
              <a:ext uri="{FF2B5EF4-FFF2-40B4-BE49-F238E27FC236}">
                <a16:creationId xmlns:a16="http://schemas.microsoft.com/office/drawing/2014/main" id="{1A5B5ABF-2501-446C-973E-3955D2BABB17}"/>
              </a:ext>
            </a:extLst>
          </p:cNvPr>
          <p:cNvSpPr>
            <a:spLocks noGrp="1"/>
          </p:cNvSpPr>
          <p:nvPr>
            <p:ph idx="1"/>
          </p:nvPr>
        </p:nvSpPr>
        <p:spPr/>
        <p:txBody>
          <a:bodyPr/>
          <a:lstStyle/>
          <a:p>
            <a:r>
              <a:rPr lang="he-IL" dirty="0"/>
              <a:t>השסע מתבטא פעמים רבות באמצעות הפגנות שמדרדרות פעמים רבות לאלימות </a:t>
            </a:r>
            <a:r>
              <a:rPr lang="he-IL" dirty="0" err="1"/>
              <a:t>מילולים</a:t>
            </a:r>
            <a:r>
              <a:rPr lang="he-IL" dirty="0"/>
              <a:t>.</a:t>
            </a:r>
          </a:p>
          <a:p>
            <a:r>
              <a:rPr lang="he-IL" dirty="0"/>
              <a:t>ביטוי נוסף לשסע מתקיים בפניות לבתי משפט ובעיקר לבג"ץ על מנת שיכריעו במחלוקת. </a:t>
            </a:r>
          </a:p>
        </p:txBody>
      </p:sp>
    </p:spTree>
    <p:extLst>
      <p:ext uri="{BB962C8B-B14F-4D97-AF65-F5344CB8AC3E}">
        <p14:creationId xmlns:p14="http://schemas.microsoft.com/office/powerpoint/2010/main" val="3043720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2EB6E2E-0761-416B-956C-40ED1B4CD3D0}"/>
              </a:ext>
            </a:extLst>
          </p:cNvPr>
          <p:cNvSpPr>
            <a:spLocks noGrp="1"/>
          </p:cNvSpPr>
          <p:nvPr>
            <p:ph type="title"/>
          </p:nvPr>
        </p:nvSpPr>
        <p:spPr/>
        <p:txBody>
          <a:bodyPr/>
          <a:lstStyle/>
          <a:p>
            <a:r>
              <a:rPr lang="he-IL" dirty="0"/>
              <a:t>דרכי התמודדות עם השסע</a:t>
            </a:r>
          </a:p>
        </p:txBody>
      </p:sp>
      <p:sp>
        <p:nvSpPr>
          <p:cNvPr id="3" name="מציין מיקום תוכן 2">
            <a:extLst>
              <a:ext uri="{FF2B5EF4-FFF2-40B4-BE49-F238E27FC236}">
                <a16:creationId xmlns:a16="http://schemas.microsoft.com/office/drawing/2014/main" id="{ADD59E07-A6AF-485C-ADA2-211AB53D6796}"/>
              </a:ext>
            </a:extLst>
          </p:cNvPr>
          <p:cNvSpPr>
            <a:spLocks noGrp="1"/>
          </p:cNvSpPr>
          <p:nvPr>
            <p:ph idx="1"/>
          </p:nvPr>
        </p:nvSpPr>
        <p:spPr/>
        <p:txBody>
          <a:bodyPr>
            <a:normAutofit/>
          </a:bodyPr>
          <a:lstStyle/>
          <a:p>
            <a:pPr marL="0" indent="0">
              <a:buNone/>
            </a:pPr>
            <a:r>
              <a:rPr lang="he-IL" b="1" u="sng" dirty="0"/>
              <a:t>כדי להתמודד עם השסע התפתחו בישראל מנגנונים מוסדיים ולא מוסדיים:</a:t>
            </a:r>
          </a:p>
          <a:p>
            <a:pPr marL="0" indent="0">
              <a:buNone/>
            </a:pPr>
            <a:r>
              <a:rPr lang="he-IL" b="1" u="sng" dirty="0" err="1"/>
              <a:t>מנגננוים</a:t>
            </a:r>
            <a:r>
              <a:rPr lang="he-IL" b="1" u="sng" dirty="0"/>
              <a:t> מוסדיים:</a:t>
            </a:r>
          </a:p>
          <a:p>
            <a:r>
              <a:rPr lang="he-IL" b="1" u="sng" dirty="0"/>
              <a:t>בחירות יחסיות-</a:t>
            </a:r>
            <a:r>
              <a:rPr lang="he-IL" dirty="0"/>
              <a:t>השיטה מאפשרת ייצוג בכנסת </a:t>
            </a:r>
            <a:r>
              <a:rPr lang="he-IL" dirty="0" err="1"/>
              <a:t>לקבוות</a:t>
            </a:r>
            <a:r>
              <a:rPr lang="he-IL" dirty="0"/>
              <a:t> בחברה באופן יחסי לכוחן </a:t>
            </a:r>
            <a:r>
              <a:rPr lang="he-IL" dirty="0" err="1"/>
              <a:t>באוכלוסיה</a:t>
            </a:r>
            <a:r>
              <a:rPr lang="he-IL" dirty="0"/>
              <a:t> וכך מתאפשר ייצוג לקבוצות דתיות שונות ולקבוצות חילוניות. נציגים אלו יכולים להשפיע על תהליכי החקיקה בנושא דת ומדינה דבר שיכול להפחית מחים ולהגביר את תחושת השייכות</a:t>
            </a:r>
            <a:endParaRPr lang="he-IL" b="1" u="sng" dirty="0"/>
          </a:p>
          <a:p>
            <a:r>
              <a:rPr lang="he-IL" b="1" u="sng" dirty="0"/>
              <a:t>שותפות </a:t>
            </a:r>
            <a:r>
              <a:rPr lang="he-IL" b="1" u="sng" dirty="0" err="1"/>
              <a:t>בקואלציה</a:t>
            </a:r>
            <a:r>
              <a:rPr lang="he-IL" b="1" u="sng" dirty="0"/>
              <a:t>-</a:t>
            </a:r>
            <a:r>
              <a:rPr lang="he-IL" dirty="0"/>
              <a:t>השתתפות של נציגי הקבוצות החלוניות והדתיות השונות יחד </a:t>
            </a:r>
            <a:r>
              <a:rPr lang="he-IL" dirty="0" err="1"/>
              <a:t>ביהול</a:t>
            </a:r>
            <a:r>
              <a:rPr lang="he-IL" dirty="0"/>
              <a:t> במדינה יוצרת נקודות מפגש תחושת אחריות הדדית ועשויה למתן את המתחים בין הקבוצות –אך לפעמים נשמעות טענות על הישגים מופרזים של הקבוצות שמהוות לשון </a:t>
            </a:r>
            <a:r>
              <a:rPr lang="he-IL" dirty="0" err="1"/>
              <a:t>מוזניים</a:t>
            </a:r>
            <a:r>
              <a:rPr lang="he-IL" dirty="0"/>
              <a:t> בנושאי דת ומדינה.</a:t>
            </a:r>
            <a:endParaRPr lang="he-IL" b="1" u="sng" dirty="0"/>
          </a:p>
        </p:txBody>
      </p:sp>
    </p:spTree>
    <p:extLst>
      <p:ext uri="{BB962C8B-B14F-4D97-AF65-F5344CB8AC3E}">
        <p14:creationId xmlns:p14="http://schemas.microsoft.com/office/powerpoint/2010/main" val="3654047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686886D-24AD-436E-8BA8-810316321927}"/>
              </a:ext>
            </a:extLst>
          </p:cNvPr>
          <p:cNvSpPr>
            <a:spLocks noGrp="1"/>
          </p:cNvSpPr>
          <p:nvPr>
            <p:ph type="title"/>
          </p:nvPr>
        </p:nvSpPr>
        <p:spPr/>
        <p:txBody>
          <a:bodyPr/>
          <a:lstStyle/>
          <a:p>
            <a:r>
              <a:rPr lang="he-IL" dirty="0"/>
              <a:t>דרכי התמודדות עם השסע-המשך</a:t>
            </a:r>
          </a:p>
        </p:txBody>
      </p:sp>
      <p:sp>
        <p:nvSpPr>
          <p:cNvPr id="3" name="מציין מיקום תוכן 2">
            <a:extLst>
              <a:ext uri="{FF2B5EF4-FFF2-40B4-BE49-F238E27FC236}">
                <a16:creationId xmlns:a16="http://schemas.microsoft.com/office/drawing/2014/main" id="{D76C3C80-1A0D-42C1-A392-540DBC10F7D4}"/>
              </a:ext>
            </a:extLst>
          </p:cNvPr>
          <p:cNvSpPr>
            <a:spLocks noGrp="1"/>
          </p:cNvSpPr>
          <p:nvPr>
            <p:ph idx="1"/>
          </p:nvPr>
        </p:nvSpPr>
        <p:spPr/>
        <p:txBody>
          <a:bodyPr/>
          <a:lstStyle/>
          <a:p>
            <a:r>
              <a:rPr lang="he-IL" b="1" u="sng" dirty="0"/>
              <a:t>הסטטוס קוו-</a:t>
            </a:r>
            <a:r>
              <a:rPr lang="he-IL" dirty="0"/>
              <a:t>במסגרת הסדר הסטטוס קוו הצדדים מנסים לנהל מו"מ </a:t>
            </a:r>
            <a:r>
              <a:rPr lang="he-IL" dirty="0" err="1"/>
              <a:t>ולהמנע</a:t>
            </a:r>
            <a:r>
              <a:rPr lang="he-IL" dirty="0"/>
              <a:t> מלקבל החלטות חד צדדיות בהכרעה במחלוקות.- ואלם רבים טוענים שההסדר אינו רלוונטי כיום</a:t>
            </a:r>
          </a:p>
          <a:p>
            <a:r>
              <a:rPr lang="he-IL" b="1" u="sng" dirty="0"/>
              <a:t>הסדרים </a:t>
            </a:r>
            <a:r>
              <a:rPr lang="he-IL" b="1" u="sng" dirty="0" err="1"/>
              <a:t>מקומים</a:t>
            </a:r>
            <a:r>
              <a:rPr lang="he-IL" dirty="0"/>
              <a:t>-כל רשות מקומית רשאית </a:t>
            </a:r>
            <a:r>
              <a:rPr lang="he-IL" dirty="0" err="1"/>
              <a:t>לקבועאת</a:t>
            </a:r>
            <a:r>
              <a:rPr lang="he-IL" dirty="0"/>
              <a:t> </a:t>
            </a:r>
            <a:r>
              <a:rPr lang="he-IL" dirty="0" err="1"/>
              <a:t>אופיה</a:t>
            </a:r>
            <a:r>
              <a:rPr lang="he-IL" dirty="0"/>
              <a:t> במחרב הציבורי בהתאם לאופי </a:t>
            </a:r>
            <a:r>
              <a:rPr lang="he-IL" dirty="0" err="1"/>
              <a:t>האוכלויה</a:t>
            </a:r>
            <a:r>
              <a:rPr lang="he-IL" dirty="0"/>
              <a:t> כך למשל בנושא </a:t>
            </a:r>
            <a:r>
              <a:rPr lang="he-IL" dirty="0" err="1"/>
              <a:t>צסיון</a:t>
            </a:r>
            <a:r>
              <a:rPr lang="he-IL" dirty="0"/>
              <a:t> השבת – ההחלטה על פתיחה או סגירת בתי עינוגים הינה בסמכות הרשות המקומית</a:t>
            </a:r>
          </a:p>
          <a:p>
            <a:r>
              <a:rPr lang="he-IL" b="1" u="sng" dirty="0"/>
              <a:t>אוטונומיה לחינוך הדתי- </a:t>
            </a:r>
            <a:r>
              <a:rPr lang="he-IL" dirty="0"/>
              <a:t>לציבור הדתי והחרדי יש מערכות חינוך נפרדות שמנוהלות עצמאית דבר </a:t>
            </a:r>
            <a:r>
              <a:rPr lang="he-IL" dirty="0" err="1"/>
              <a:t>שמאשפר</a:t>
            </a:r>
            <a:r>
              <a:rPr lang="he-IL" dirty="0"/>
              <a:t> לכל קבוצה דתית לחנך את ילדיה מגיל הגן והלאה בהתאם לערכיה .מתן האוטונומיה לחינוך הדתי לצד חינוך ממלכתי מונעת התנגשות בין השקפות העלם ביחס לתכני הלימוד במקצעות כמו תנ"ך וכן לאורח ההתנהגות המקובל. </a:t>
            </a:r>
          </a:p>
          <a:p>
            <a:endParaRPr lang="he-IL" dirty="0"/>
          </a:p>
        </p:txBody>
      </p:sp>
    </p:spTree>
    <p:extLst>
      <p:ext uri="{BB962C8B-B14F-4D97-AF65-F5344CB8AC3E}">
        <p14:creationId xmlns:p14="http://schemas.microsoft.com/office/powerpoint/2010/main" val="227012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כותרת 1">
            <a:extLst>
              <a:ext uri="{FF2B5EF4-FFF2-40B4-BE49-F238E27FC236}">
                <a16:creationId xmlns:a16="http://schemas.microsoft.com/office/drawing/2014/main" id="{3F031EE4-0644-4F28-A7A4-B7AEADBE9E5F}"/>
              </a:ext>
            </a:extLst>
          </p:cNvPr>
          <p:cNvSpPr>
            <a:spLocks noGrp="1"/>
          </p:cNvSpPr>
          <p:nvPr>
            <p:ph type="title"/>
          </p:nvPr>
        </p:nvSpPr>
        <p:spPr>
          <a:xfrm>
            <a:off x="913775" y="618517"/>
            <a:ext cx="7859564" cy="1596177"/>
          </a:xfrm>
        </p:spPr>
        <p:txBody>
          <a:bodyPr>
            <a:normAutofit/>
          </a:bodyPr>
          <a:lstStyle/>
          <a:p>
            <a:r>
              <a:rPr lang="he-IL" sz="4000"/>
              <a:t>הקבוצות השונות בחברה הישראלית היהודית</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מציין מיקום תוכן 2">
            <a:extLst>
              <a:ext uri="{FF2B5EF4-FFF2-40B4-BE49-F238E27FC236}">
                <a16:creationId xmlns:a16="http://schemas.microsoft.com/office/drawing/2014/main" id="{070E2C4C-DFB1-441B-8E42-2DCABB4D3836}"/>
              </a:ext>
            </a:extLst>
          </p:cNvPr>
          <p:cNvSpPr>
            <a:spLocks noGrp="1"/>
          </p:cNvSpPr>
          <p:nvPr>
            <p:ph idx="1"/>
          </p:nvPr>
        </p:nvSpPr>
        <p:spPr>
          <a:xfrm>
            <a:off x="913773" y="2367092"/>
            <a:ext cx="7859565" cy="3424107"/>
          </a:xfrm>
        </p:spPr>
        <p:txBody>
          <a:bodyPr>
            <a:normAutofit/>
          </a:bodyPr>
          <a:lstStyle/>
          <a:p>
            <a:pPr marL="0" indent="0">
              <a:buNone/>
            </a:pPr>
            <a:r>
              <a:rPr lang="he-IL" sz="2400" dirty="0"/>
              <a:t>היכרות עם החברה החרדית:</a:t>
            </a:r>
          </a:p>
          <a:p>
            <a:pPr marL="0" indent="0">
              <a:buNone/>
            </a:pPr>
            <a:endParaRPr lang="he-IL" sz="1800" dirty="0"/>
          </a:p>
          <a:p>
            <a:pPr marL="0" indent="0">
              <a:buNone/>
            </a:pPr>
            <a:r>
              <a:rPr lang="en-US" sz="1800" dirty="0">
                <a:hlinkClick r:id="rId4"/>
              </a:rPr>
              <a:t>https://www.youtube.com/watch?v=WWCuNnArOhA</a:t>
            </a:r>
            <a:endParaRPr lang="he-IL" sz="1800" dirty="0"/>
          </a:p>
          <a:p>
            <a:pPr marL="0" indent="0">
              <a:buNone/>
            </a:pPr>
            <a:endParaRPr lang="he-IL" sz="1800" dirty="0"/>
          </a:p>
          <a:p>
            <a:pPr marL="0" indent="0">
              <a:buNone/>
            </a:pPr>
            <a:endParaRPr lang="he-IL" sz="1800" dirty="0"/>
          </a:p>
          <a:p>
            <a:pPr marL="0" indent="0">
              <a:buNone/>
            </a:pPr>
            <a:r>
              <a:rPr lang="en-US" sz="1800" dirty="0">
                <a:hlinkClick r:id="rId5"/>
              </a:rPr>
              <a:t>https://citizenship.cet.ac.il/ShowItem.aspx?ItemID=b3d18645-5e0c-40e4-9e9f-1751d84f1ff5&amp;lang=HEB</a:t>
            </a:r>
            <a:endParaRPr lang="he-IL" sz="1800" dirty="0"/>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769798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CC6D6D9-6704-4F44-8C24-B1586F755CA4}"/>
              </a:ext>
            </a:extLst>
          </p:cNvPr>
          <p:cNvSpPr>
            <a:spLocks noGrp="1"/>
          </p:cNvSpPr>
          <p:nvPr>
            <p:ph type="title"/>
          </p:nvPr>
        </p:nvSpPr>
        <p:spPr/>
        <p:txBody>
          <a:bodyPr/>
          <a:lstStyle/>
          <a:p>
            <a:r>
              <a:rPr lang="he-IL" dirty="0"/>
              <a:t>דרכי התמודדות עם השסע</a:t>
            </a:r>
          </a:p>
        </p:txBody>
      </p:sp>
      <p:sp>
        <p:nvSpPr>
          <p:cNvPr id="3" name="מציין מיקום תוכן 2">
            <a:extLst>
              <a:ext uri="{FF2B5EF4-FFF2-40B4-BE49-F238E27FC236}">
                <a16:creationId xmlns:a16="http://schemas.microsoft.com/office/drawing/2014/main" id="{09876961-6117-4021-8FB2-E5329D19FA38}"/>
              </a:ext>
            </a:extLst>
          </p:cNvPr>
          <p:cNvSpPr>
            <a:spLocks noGrp="1"/>
          </p:cNvSpPr>
          <p:nvPr>
            <p:ph idx="1"/>
          </p:nvPr>
        </p:nvSpPr>
        <p:spPr/>
        <p:txBody>
          <a:bodyPr/>
          <a:lstStyle/>
          <a:p>
            <a:pPr marL="0" indent="0">
              <a:buNone/>
            </a:pPr>
            <a:r>
              <a:rPr lang="he-IL" b="1" dirty="0"/>
              <a:t>מנגנונים לא מוסדיים:</a:t>
            </a:r>
          </a:p>
          <a:p>
            <a:pPr marL="0" indent="0">
              <a:buNone/>
            </a:pPr>
            <a:r>
              <a:rPr lang="he-IL" b="1" dirty="0"/>
              <a:t>-התארגנויות חברתיות- שמטרתן היכרות הדדית, פעולות חברתיות משותפות ולימוד משותף של תרבות יהודית- פעולות כאלו עשויות לחזק את המכנה המשות ולצמצם את המתח בין חילונים לדתיים ("צו פיוס"</a:t>
            </a:r>
            <a:r>
              <a:rPr lang="en-US" dirty="0">
                <a:hlinkClick r:id="rId2"/>
              </a:rPr>
              <a:t>https://www.tzavpius.org.il/he/</a:t>
            </a:r>
            <a:r>
              <a:rPr lang="he-IL" b="1" dirty="0"/>
              <a:t>, "גשר")</a:t>
            </a:r>
          </a:p>
          <a:p>
            <a:pPr marL="0" indent="0">
              <a:buNone/>
            </a:pPr>
            <a:r>
              <a:rPr lang="he-IL" b="1" dirty="0"/>
              <a:t>-אמנות- במהלך השנים נעשו במערכת הפוליטית והחברתית </a:t>
            </a:r>
            <a:r>
              <a:rPr lang="he-IL" b="1" dirty="0" err="1"/>
              <a:t>נסיונות</a:t>
            </a:r>
            <a:r>
              <a:rPr lang="he-IL" b="1" dirty="0"/>
              <a:t> להגיע להסכמות </a:t>
            </a:r>
            <a:r>
              <a:rPr lang="he-IL" b="1" dirty="0" err="1"/>
              <a:t>בעניני</a:t>
            </a:r>
            <a:r>
              <a:rPr lang="he-IL" b="1" dirty="0"/>
              <a:t> דת ומדינה בין חילונים לדתיים- אחת המקיפות שבהן הן אמנת "גביזון מדן"</a:t>
            </a:r>
          </a:p>
        </p:txBody>
      </p:sp>
    </p:spTree>
    <p:extLst>
      <p:ext uri="{BB962C8B-B14F-4D97-AF65-F5344CB8AC3E}">
        <p14:creationId xmlns:p14="http://schemas.microsoft.com/office/powerpoint/2010/main" val="1024096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2448F32-1674-4366-BE23-A4ECD7D3064C}"/>
              </a:ext>
            </a:extLst>
          </p:cNvPr>
          <p:cNvSpPr>
            <a:spLocks noGrp="1"/>
          </p:cNvSpPr>
          <p:nvPr>
            <p:ph type="title"/>
          </p:nvPr>
        </p:nvSpPr>
        <p:spPr/>
        <p:txBody>
          <a:bodyPr/>
          <a:lstStyle/>
          <a:p>
            <a:r>
              <a:rPr lang="he-IL" dirty="0"/>
              <a:t>תרגול שאלת אשכול: העולם היהודי</a:t>
            </a:r>
          </a:p>
        </p:txBody>
      </p:sp>
      <p:sp>
        <p:nvSpPr>
          <p:cNvPr id="3" name="מציין מיקום תוכן 2">
            <a:extLst>
              <a:ext uri="{FF2B5EF4-FFF2-40B4-BE49-F238E27FC236}">
                <a16:creationId xmlns:a16="http://schemas.microsoft.com/office/drawing/2014/main" id="{2AD84B1E-CDA9-4477-932F-12864A76DA06}"/>
              </a:ext>
            </a:extLst>
          </p:cNvPr>
          <p:cNvSpPr>
            <a:spLocks noGrp="1"/>
          </p:cNvSpPr>
          <p:nvPr>
            <p:ph idx="1"/>
          </p:nvPr>
        </p:nvSpPr>
        <p:spPr/>
        <p:txBody>
          <a:bodyPr/>
          <a:lstStyle/>
          <a:p>
            <a:r>
              <a:rPr lang="he-IL" dirty="0"/>
              <a:t>הצג את המושג קואליציה</a:t>
            </a:r>
          </a:p>
          <a:p>
            <a:r>
              <a:rPr lang="he-IL" dirty="0"/>
              <a:t> הצג את המושג השסע הדתי </a:t>
            </a:r>
          </a:p>
          <a:p>
            <a:r>
              <a:rPr lang="he-IL" dirty="0"/>
              <a:t> </a:t>
            </a:r>
          </a:p>
          <a:p>
            <a:r>
              <a:rPr lang="he-IL" dirty="0"/>
              <a:t>הסבר כיצד שותפות בקואליציה יכולה לסייע בהתמודדות עם השסע הדתי</a:t>
            </a:r>
          </a:p>
        </p:txBody>
      </p:sp>
    </p:spTree>
    <p:extLst>
      <p:ext uri="{BB962C8B-B14F-4D97-AF65-F5344CB8AC3E}">
        <p14:creationId xmlns:p14="http://schemas.microsoft.com/office/powerpoint/2010/main" val="2660599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816F73F-8FEC-4655-86FD-A13299AE3A2D}"/>
              </a:ext>
            </a:extLst>
          </p:cNvPr>
          <p:cNvSpPr>
            <a:spLocks noGrp="1"/>
          </p:cNvSpPr>
          <p:nvPr>
            <p:ph type="title"/>
          </p:nvPr>
        </p:nvSpPr>
        <p:spPr/>
        <p:txBody>
          <a:bodyPr/>
          <a:lstStyle/>
          <a:p>
            <a:r>
              <a:rPr lang="he-IL" dirty="0"/>
              <a:t>תרגול </a:t>
            </a:r>
          </a:p>
        </p:txBody>
      </p:sp>
      <p:sp>
        <p:nvSpPr>
          <p:cNvPr id="3" name="מציין מיקום תוכן 2">
            <a:extLst>
              <a:ext uri="{FF2B5EF4-FFF2-40B4-BE49-F238E27FC236}">
                <a16:creationId xmlns:a16="http://schemas.microsoft.com/office/drawing/2014/main" id="{D064DA40-F447-44F1-907D-CFEF8AFA1F37}"/>
              </a:ext>
            </a:extLst>
          </p:cNvPr>
          <p:cNvSpPr>
            <a:spLocks noGrp="1"/>
          </p:cNvSpPr>
          <p:nvPr>
            <p:ph idx="1"/>
          </p:nvPr>
        </p:nvSpPr>
        <p:spPr/>
        <p:txBody>
          <a:bodyPr/>
          <a:lstStyle/>
          <a:p>
            <a:r>
              <a:rPr lang="he-IL" dirty="0"/>
              <a:t>הצג שני מאפיינים של החברה החרדית בישראל</a:t>
            </a:r>
          </a:p>
          <a:p>
            <a:r>
              <a:rPr lang="he-IL" dirty="0"/>
              <a:t>הצג את הסדר הסטטוס קוו</a:t>
            </a:r>
          </a:p>
          <a:p>
            <a:r>
              <a:rPr lang="he-IL" dirty="0"/>
              <a:t>הסבר כיצד הסדר הסטטוס </a:t>
            </a:r>
            <a:r>
              <a:rPr lang="he-IL"/>
              <a:t>קוו מאפשר את </a:t>
            </a:r>
            <a:r>
              <a:rPr lang="he-IL" dirty="0"/>
              <a:t>מימוש אחד המאפיינים של החברה החרדית</a:t>
            </a:r>
          </a:p>
        </p:txBody>
      </p:sp>
    </p:spTree>
    <p:extLst>
      <p:ext uri="{BB962C8B-B14F-4D97-AF65-F5344CB8AC3E}">
        <p14:creationId xmlns:p14="http://schemas.microsoft.com/office/powerpoint/2010/main" val="165061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A28BD75-7519-4288-A1D2-AB4F46B5FFA3}"/>
              </a:ext>
            </a:extLst>
          </p:cNvPr>
          <p:cNvSpPr>
            <a:spLocks noGrp="1"/>
          </p:cNvSpPr>
          <p:nvPr>
            <p:ph type="title"/>
          </p:nvPr>
        </p:nvSpPr>
        <p:spPr/>
        <p:txBody>
          <a:bodyPr/>
          <a:lstStyle/>
          <a:p>
            <a:r>
              <a:rPr lang="he-IL" dirty="0"/>
              <a:t>מאפייני הקבוצה החרדית</a:t>
            </a:r>
          </a:p>
        </p:txBody>
      </p:sp>
      <p:sp>
        <p:nvSpPr>
          <p:cNvPr id="3" name="מציין מיקום תוכן 2">
            <a:extLst>
              <a:ext uri="{FF2B5EF4-FFF2-40B4-BE49-F238E27FC236}">
                <a16:creationId xmlns:a16="http://schemas.microsoft.com/office/drawing/2014/main" id="{6E0DC0F8-955F-4561-BDB8-104E54267B37}"/>
              </a:ext>
            </a:extLst>
          </p:cNvPr>
          <p:cNvSpPr>
            <a:spLocks noGrp="1"/>
          </p:cNvSpPr>
          <p:nvPr>
            <p:ph idx="1"/>
          </p:nvPr>
        </p:nvSpPr>
        <p:spPr/>
        <p:txBody>
          <a:bodyPr>
            <a:normAutofit fontScale="92500" lnSpcReduction="20000"/>
          </a:bodyPr>
          <a:lstStyle/>
          <a:p>
            <a:r>
              <a:rPr lang="he-IL" sz="2800" dirty="0"/>
              <a:t>הציבור החרדי מונה כ14% </a:t>
            </a:r>
            <a:r>
              <a:rPr lang="he-IL" sz="2800" dirty="0" err="1"/>
              <a:t>מהאוכלוסיה</a:t>
            </a:r>
            <a:r>
              <a:rPr lang="he-IL" sz="2800" dirty="0"/>
              <a:t> היהודית</a:t>
            </a:r>
          </a:p>
          <a:p>
            <a:r>
              <a:rPr lang="he-IL" sz="2800" dirty="0"/>
              <a:t>מקבלים את המרות של הרבנים בכל תחומי חייהם, הפרטיים והציבוריים, לרבות עניינים פוליטיים.</a:t>
            </a:r>
          </a:p>
          <a:p>
            <a:r>
              <a:rPr lang="he-IL" sz="2800" dirty="0"/>
              <a:t>הציבור החרדי מורכב מתת-קבוצות של חרדים אשכנזים וספרדים ושל ליטאים וחסידים, שלעיתים יש ביניהם הבדלים עמוקים.</a:t>
            </a:r>
          </a:p>
          <a:p>
            <a:r>
              <a:rPr lang="he-IL" sz="2800" dirty="0"/>
              <a:t> המכנה המשותף המשמעותי ביותר בציבור החרדי הוא העובדה שהחרדים תופסים את עצמם כחלק מהקבוצה הזו. זו הגדרת הזהות העצמית שלהם.</a:t>
            </a:r>
          </a:p>
        </p:txBody>
      </p:sp>
    </p:spTree>
    <p:extLst>
      <p:ext uri="{BB962C8B-B14F-4D97-AF65-F5344CB8AC3E}">
        <p14:creationId xmlns:p14="http://schemas.microsoft.com/office/powerpoint/2010/main" val="3459565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28B170-B7BC-4BDA-AF69-28A89C4F89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תמונה 4">
            <a:extLst>
              <a:ext uri="{FF2B5EF4-FFF2-40B4-BE49-F238E27FC236}">
                <a16:creationId xmlns:a16="http://schemas.microsoft.com/office/drawing/2014/main" id="{FF311CB1-A849-4804-BE96-93FC48FDC3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445" y="2149954"/>
            <a:ext cx="3427091" cy="2567010"/>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2" name="Picture 11">
            <a:extLst>
              <a:ext uri="{FF2B5EF4-FFF2-40B4-BE49-F238E27FC236}">
                <a16:creationId xmlns:a16="http://schemas.microsoft.com/office/drawing/2014/main" id="{2E1E8C82-833C-4573-807A-A01BED3757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כותרת 1">
            <a:extLst>
              <a:ext uri="{FF2B5EF4-FFF2-40B4-BE49-F238E27FC236}">
                <a16:creationId xmlns:a16="http://schemas.microsoft.com/office/drawing/2014/main" id="{2B9B08DD-3D85-4627-A9D4-AC655E6FCB77}"/>
              </a:ext>
            </a:extLst>
          </p:cNvPr>
          <p:cNvSpPr>
            <a:spLocks noGrp="1"/>
          </p:cNvSpPr>
          <p:nvPr>
            <p:ph type="title"/>
          </p:nvPr>
        </p:nvSpPr>
        <p:spPr>
          <a:xfrm>
            <a:off x="913776" y="640831"/>
            <a:ext cx="6564205" cy="1573863"/>
          </a:xfrm>
        </p:spPr>
        <p:txBody>
          <a:bodyPr>
            <a:normAutofit/>
          </a:bodyPr>
          <a:lstStyle/>
          <a:p>
            <a:r>
              <a:rPr lang="he-IL" dirty="0"/>
              <a:t>מעורבות החרדים בחברה הישראלית</a:t>
            </a:r>
          </a:p>
        </p:txBody>
      </p:sp>
      <p:sp>
        <p:nvSpPr>
          <p:cNvPr id="3" name="מציין מיקום תוכן 2">
            <a:extLst>
              <a:ext uri="{FF2B5EF4-FFF2-40B4-BE49-F238E27FC236}">
                <a16:creationId xmlns:a16="http://schemas.microsoft.com/office/drawing/2014/main" id="{7E10F6BF-6C04-44E8-AEE5-8BD39DBD8262}"/>
              </a:ext>
            </a:extLst>
          </p:cNvPr>
          <p:cNvSpPr>
            <a:spLocks noGrp="1"/>
          </p:cNvSpPr>
          <p:nvPr>
            <p:ph idx="1"/>
          </p:nvPr>
        </p:nvSpPr>
        <p:spPr>
          <a:xfrm>
            <a:off x="435935" y="2149954"/>
            <a:ext cx="7219507" cy="4229581"/>
          </a:xfrm>
        </p:spPr>
        <p:txBody>
          <a:bodyPr>
            <a:normAutofit/>
          </a:bodyPr>
          <a:lstStyle/>
          <a:p>
            <a:pPr algn="just"/>
            <a:r>
              <a:rPr lang="he-IL" sz="2400" dirty="0"/>
              <a:t>יש שתי מגמות סותרות בחברה החרדית בנושא של הסתגרות או פתיחות חלקית לחברה הישראלית.</a:t>
            </a:r>
          </a:p>
          <a:p>
            <a:pPr algn="just"/>
            <a:r>
              <a:rPr lang="he-IL" sz="2400" dirty="0"/>
              <a:t> </a:t>
            </a:r>
            <a:r>
              <a:rPr lang="he-IL" sz="2400" u="sng" dirty="0"/>
              <a:t>מגמת ההסתגרות </a:t>
            </a:r>
            <a:r>
              <a:rPr lang="he-IL" sz="2400" dirty="0"/>
              <a:t>נובעת מהרצון לשמר אורח חיים דתי ומעֶמדה שלילית כלפי תרבות המערב וערכיו. באה לידי ביטוי בלבוש מיוחד, מגורים </a:t>
            </a:r>
            <a:r>
              <a:rPr lang="he-IL" sz="2400" dirty="0" err="1"/>
              <a:t>באיזורים</a:t>
            </a:r>
            <a:r>
              <a:rPr lang="he-IL" sz="2400" dirty="0"/>
              <a:t> נפרדים, חלק ניכר שאינו מתגייס, ומערכת חינוך נפרדת ממערכת החינוך הממלכתית.  </a:t>
            </a:r>
          </a:p>
        </p:txBody>
      </p:sp>
    </p:spTree>
    <p:extLst>
      <p:ext uri="{BB962C8B-B14F-4D97-AF65-F5344CB8AC3E}">
        <p14:creationId xmlns:p14="http://schemas.microsoft.com/office/powerpoint/2010/main" val="4225644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28B170-B7BC-4BDA-AF69-28A89C4F89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תמונה 4">
            <a:extLst>
              <a:ext uri="{FF2B5EF4-FFF2-40B4-BE49-F238E27FC236}">
                <a16:creationId xmlns:a16="http://schemas.microsoft.com/office/drawing/2014/main" id="{257D1331-7C39-4403-BB14-C1F4B62132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445" y="2018223"/>
            <a:ext cx="3427091" cy="2830471"/>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2" name="Picture 11">
            <a:extLst>
              <a:ext uri="{FF2B5EF4-FFF2-40B4-BE49-F238E27FC236}">
                <a16:creationId xmlns:a16="http://schemas.microsoft.com/office/drawing/2014/main" id="{2E1E8C82-833C-4573-807A-A01BED3757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כותרת 1">
            <a:extLst>
              <a:ext uri="{FF2B5EF4-FFF2-40B4-BE49-F238E27FC236}">
                <a16:creationId xmlns:a16="http://schemas.microsoft.com/office/drawing/2014/main" id="{D2685FAE-1DDF-4651-9F4A-9C8D213105EE}"/>
              </a:ext>
            </a:extLst>
          </p:cNvPr>
          <p:cNvSpPr>
            <a:spLocks noGrp="1"/>
          </p:cNvSpPr>
          <p:nvPr>
            <p:ph type="title"/>
          </p:nvPr>
        </p:nvSpPr>
        <p:spPr>
          <a:xfrm>
            <a:off x="913776" y="640831"/>
            <a:ext cx="6564205" cy="1573863"/>
          </a:xfrm>
        </p:spPr>
        <p:txBody>
          <a:bodyPr>
            <a:normAutofit/>
          </a:bodyPr>
          <a:lstStyle/>
          <a:p>
            <a:r>
              <a:rPr lang="he-IL" dirty="0"/>
              <a:t>מעורבות החרדים בחברה הישראלית</a:t>
            </a:r>
          </a:p>
        </p:txBody>
      </p:sp>
      <p:sp>
        <p:nvSpPr>
          <p:cNvPr id="3" name="מציין מיקום תוכן 2">
            <a:extLst>
              <a:ext uri="{FF2B5EF4-FFF2-40B4-BE49-F238E27FC236}">
                <a16:creationId xmlns:a16="http://schemas.microsoft.com/office/drawing/2014/main" id="{E775D50D-F5D7-4ADF-A4EE-B7870A63B154}"/>
              </a:ext>
            </a:extLst>
          </p:cNvPr>
          <p:cNvSpPr>
            <a:spLocks noGrp="1"/>
          </p:cNvSpPr>
          <p:nvPr>
            <p:ph idx="1"/>
          </p:nvPr>
        </p:nvSpPr>
        <p:spPr>
          <a:xfrm>
            <a:off x="202020" y="1796902"/>
            <a:ext cx="7634176" cy="4451499"/>
          </a:xfrm>
        </p:spPr>
        <p:txBody>
          <a:bodyPr>
            <a:normAutofit/>
          </a:bodyPr>
          <a:lstStyle/>
          <a:p>
            <a:pPr>
              <a:lnSpc>
                <a:spcPct val="110000"/>
              </a:lnSpc>
            </a:pPr>
            <a:endParaRPr lang="he-IL" u="sng" dirty="0"/>
          </a:p>
          <a:p>
            <a:pPr>
              <a:lnSpc>
                <a:spcPct val="110000"/>
              </a:lnSpc>
            </a:pPr>
            <a:r>
              <a:rPr lang="he-IL" sz="2400" u="sng" dirty="0"/>
              <a:t>מגמת פתיחות- </a:t>
            </a:r>
            <a:r>
              <a:rPr lang="he-IL" sz="2400" dirty="0"/>
              <a:t>קיימת בשנים האחרונות ומתבטאת, בין היתר, בתחום התעסוקה, (השתלבות חרדים וחרדיות במקצועות חופשיים, במסחר, בהייטק ותקשורת ומקומות העבודה מחוץ למגזר החרדי), בהתפתחותם של מוסדות חרדיים להשכלה גבוהה והקמת תקשורת חרדית.</a:t>
            </a:r>
          </a:p>
          <a:p>
            <a:pPr>
              <a:lnSpc>
                <a:spcPct val="110000"/>
              </a:lnSpc>
            </a:pPr>
            <a:r>
              <a:rPr lang="he-IL" sz="2400" dirty="0"/>
              <a:t> חלק מהחרדים אימצו דפוסי התנהגות וצריכה של החברה הישראלית הכללית, ועושים שימוש בטכנולוגיה המודרנית, למרות שרבים מהחרדים מסתייגים מהתרבות המערבית, ושוללים את ערכיה ואת סממניה. </a:t>
            </a:r>
          </a:p>
        </p:txBody>
      </p:sp>
    </p:spTree>
    <p:extLst>
      <p:ext uri="{BB962C8B-B14F-4D97-AF65-F5344CB8AC3E}">
        <p14:creationId xmlns:p14="http://schemas.microsoft.com/office/powerpoint/2010/main" val="638825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6A987E6-52B0-4CB5-993D-4586F4B5A754}"/>
              </a:ext>
            </a:extLst>
          </p:cNvPr>
          <p:cNvSpPr>
            <a:spLocks noGrp="1"/>
          </p:cNvSpPr>
          <p:nvPr>
            <p:ph type="title"/>
          </p:nvPr>
        </p:nvSpPr>
        <p:spPr>
          <a:xfrm>
            <a:off x="913775" y="618517"/>
            <a:ext cx="10364451" cy="1596177"/>
          </a:xfrm>
        </p:spPr>
        <p:txBody>
          <a:bodyPr>
            <a:normAutofit/>
          </a:bodyPr>
          <a:lstStyle/>
          <a:p>
            <a:r>
              <a:rPr lang="he-IL" dirty="0"/>
              <a:t>מאפייני החרדים-המשך</a:t>
            </a:r>
          </a:p>
        </p:txBody>
      </p:sp>
      <p:sp>
        <p:nvSpPr>
          <p:cNvPr id="3" name="מציין מיקום תוכן 2">
            <a:extLst>
              <a:ext uri="{FF2B5EF4-FFF2-40B4-BE49-F238E27FC236}">
                <a16:creationId xmlns:a16="http://schemas.microsoft.com/office/drawing/2014/main" id="{EA202368-BD46-4508-941A-44B902A9D964}"/>
              </a:ext>
            </a:extLst>
          </p:cNvPr>
          <p:cNvSpPr>
            <a:spLocks noGrp="1"/>
          </p:cNvSpPr>
          <p:nvPr>
            <p:ph idx="1"/>
          </p:nvPr>
        </p:nvSpPr>
        <p:spPr>
          <a:xfrm>
            <a:off x="223283" y="2030819"/>
            <a:ext cx="8527311" cy="4208663"/>
          </a:xfrm>
        </p:spPr>
        <p:txBody>
          <a:bodyPr>
            <a:normAutofit lnSpcReduction="10000"/>
          </a:bodyPr>
          <a:lstStyle/>
          <a:p>
            <a:pPr>
              <a:lnSpc>
                <a:spcPct val="110000"/>
              </a:lnSpc>
            </a:pPr>
            <a:r>
              <a:rPr lang="he-IL" sz="2400" u="sng" dirty="0"/>
              <a:t>היחס למדינה א</a:t>
            </a:r>
            <a:r>
              <a:rPr lang="he-IL" sz="2400" dirty="0"/>
              <a:t>ינו אחיד. חלקם מתנגדים לקיומה של המדינה מתוך השקפה דתית, משום שלהשקפתם מדינה יהודית צריכה לקום בפעולה משיחית וכמדינת הלכה. אחרים משלימים עם קיומה של המדינה כפי שהיא, בשל הצורך במסגרת שתשליט חוק וסדר, וגורסים: ”</a:t>
            </a:r>
            <a:r>
              <a:rPr lang="he-IL" sz="2400" dirty="0" err="1"/>
              <a:t>דינא</a:t>
            </a:r>
            <a:r>
              <a:rPr lang="he-IL" sz="2400" dirty="0"/>
              <a:t> </a:t>
            </a:r>
            <a:r>
              <a:rPr lang="he-IL" sz="2400" dirty="0" err="1"/>
              <a:t>דמלכותא</a:t>
            </a:r>
            <a:r>
              <a:rPr lang="he-IL" sz="2400" dirty="0"/>
              <a:t> </a:t>
            </a:r>
            <a:r>
              <a:rPr lang="he-IL" sz="2400" dirty="0" err="1"/>
              <a:t>דינא</a:t>
            </a:r>
            <a:r>
              <a:rPr lang="he-IL" sz="2400" dirty="0"/>
              <a:t>”.</a:t>
            </a:r>
          </a:p>
          <a:p>
            <a:pPr>
              <a:lnSpc>
                <a:spcPct val="110000"/>
              </a:lnSpc>
            </a:pPr>
            <a:r>
              <a:rPr lang="he-IL" sz="2400" dirty="0"/>
              <a:t>רוב החרדים מצביעים בבחירות הארציות והמקומיות, נהנים משירותי המדינה, עובדים במוסדות של המדינה, וחלק קטן אף מתגייס לצה”ל במסגרות ייעודיות. רק מיעוט, המזוהה עם ”העדה החרדית”, מסרב להכיר בלגיטימיות של מוסדות המדינה, אינו משתתף בבחירות ומוותר על שירותי המדינה וקבלת קצבאות.</a:t>
            </a:r>
          </a:p>
        </p:txBody>
      </p:sp>
      <p:pic>
        <p:nvPicPr>
          <p:cNvPr id="5" name="תמונה 4">
            <a:extLst>
              <a:ext uri="{FF2B5EF4-FFF2-40B4-BE49-F238E27FC236}">
                <a16:creationId xmlns:a16="http://schemas.microsoft.com/office/drawing/2014/main" id="{C1F3E7F6-03F4-4FD5-AE40-51DE646F2E47}"/>
              </a:ext>
            </a:extLst>
          </p:cNvPr>
          <p:cNvPicPr>
            <a:picLocks noChangeAspect="1"/>
          </p:cNvPicPr>
          <p:nvPr/>
        </p:nvPicPr>
        <p:blipFill rotWithShape="1">
          <a:blip r:embed="rId2">
            <a:extLst>
              <a:ext uri="{28A0092B-C50C-407E-A947-70E740481C1C}">
                <a14:useLocalDpi xmlns:a14="http://schemas.microsoft.com/office/drawing/2010/main" val="0"/>
              </a:ext>
            </a:extLst>
          </a:blip>
          <a:srcRect l="7264" r="19726" b="-2"/>
          <a:stretch/>
        </p:blipFill>
        <p:spPr>
          <a:xfrm>
            <a:off x="9004177" y="969641"/>
            <a:ext cx="2964539" cy="2490105"/>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226681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C8B6C12-BE49-45C7-8E88-D16FE2E62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תמונה 4">
            <a:extLst>
              <a:ext uri="{FF2B5EF4-FFF2-40B4-BE49-F238E27FC236}">
                <a16:creationId xmlns:a16="http://schemas.microsoft.com/office/drawing/2014/main" id="{4BCC052C-C8C8-4A44-96CF-D64147A86E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718" y="2439668"/>
            <a:ext cx="3494466" cy="1397786"/>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9" name="Picture 18">
            <a:extLst>
              <a:ext uri="{FF2B5EF4-FFF2-40B4-BE49-F238E27FC236}">
                <a16:creationId xmlns:a16="http://schemas.microsoft.com/office/drawing/2014/main" id="{9D3FC01C-4EFD-4868-8317-4C9F8693189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כותרת 1">
            <a:extLst>
              <a:ext uri="{FF2B5EF4-FFF2-40B4-BE49-F238E27FC236}">
                <a16:creationId xmlns:a16="http://schemas.microsoft.com/office/drawing/2014/main" id="{22164317-9760-4E93-A509-9C282952BD43}"/>
              </a:ext>
            </a:extLst>
          </p:cNvPr>
          <p:cNvSpPr>
            <a:spLocks noGrp="1"/>
          </p:cNvSpPr>
          <p:nvPr>
            <p:ph type="title"/>
          </p:nvPr>
        </p:nvSpPr>
        <p:spPr>
          <a:xfrm>
            <a:off x="913775" y="618517"/>
            <a:ext cx="10364451" cy="1596177"/>
          </a:xfrm>
        </p:spPr>
        <p:txBody>
          <a:bodyPr>
            <a:normAutofit/>
          </a:bodyPr>
          <a:lstStyle/>
          <a:p>
            <a:r>
              <a:rPr lang="he-IL" dirty="0"/>
              <a:t>מאפייני החברה הדתית</a:t>
            </a:r>
          </a:p>
        </p:txBody>
      </p:sp>
      <p:sp>
        <p:nvSpPr>
          <p:cNvPr id="3" name="מציין מיקום תוכן 2">
            <a:extLst>
              <a:ext uri="{FF2B5EF4-FFF2-40B4-BE49-F238E27FC236}">
                <a16:creationId xmlns:a16="http://schemas.microsoft.com/office/drawing/2014/main" id="{19AA15F1-F0F2-4DEF-987F-A8A93C9BABFC}"/>
              </a:ext>
            </a:extLst>
          </p:cNvPr>
          <p:cNvSpPr>
            <a:spLocks noGrp="1"/>
          </p:cNvSpPr>
          <p:nvPr>
            <p:ph idx="1"/>
          </p:nvPr>
        </p:nvSpPr>
        <p:spPr>
          <a:xfrm>
            <a:off x="4242391" y="2367092"/>
            <a:ext cx="7035209" cy="3948648"/>
          </a:xfrm>
        </p:spPr>
        <p:txBody>
          <a:bodyPr>
            <a:normAutofit/>
          </a:bodyPr>
          <a:lstStyle/>
          <a:p>
            <a:pPr>
              <a:lnSpc>
                <a:spcPct val="110000"/>
              </a:lnSpc>
            </a:pPr>
            <a:r>
              <a:rPr lang="he-IL" b="1" dirty="0"/>
              <a:t>הציבור הדתי (דתיים לאומיים) -</a:t>
            </a:r>
            <a:r>
              <a:rPr lang="he-IL" dirty="0"/>
              <a:t>קבוצה בחברה הישראלית, הרואה עצמה מחויבת לשמירת ההלכה וקיום מצוות ובמקביל יש בה תהליכים שונים של קבלת התרבו המודרנית.</a:t>
            </a:r>
          </a:p>
          <a:p>
            <a:pPr>
              <a:lnSpc>
                <a:spcPct val="110000"/>
              </a:lnSpc>
            </a:pPr>
            <a:r>
              <a:rPr lang="he-IL" dirty="0"/>
              <a:t>ביסוד ההשקפה הדתית עומדת התפיסה לפיה יש קשר בין נאמנות לערכי המסורת וההלכה לבין פתיחות לערכי התרבות הכללית והציונות.</a:t>
            </a:r>
          </a:p>
          <a:p>
            <a:pPr>
              <a:lnSpc>
                <a:spcPct val="110000"/>
              </a:lnSpc>
            </a:pPr>
            <a:r>
              <a:rPr lang="he-IL" u="sng" dirty="0"/>
              <a:t>יחס למדינה- </a:t>
            </a:r>
            <a:r>
              <a:rPr lang="he-IL" dirty="0"/>
              <a:t>רובם רואים בהקמת המדינה כהתחלת הגאולה ומייחסים משמעות דתית להקמתה. הדתיים לוקחים חלק פעיל בחיי המדינה וקיימת אצלם נטייה לשירות צבאי משמעותי.</a:t>
            </a:r>
          </a:p>
          <a:p>
            <a:pPr>
              <a:lnSpc>
                <a:spcPct val="110000"/>
              </a:lnSpc>
            </a:pPr>
            <a:endParaRPr lang="he-IL" dirty="0"/>
          </a:p>
          <a:p>
            <a:pPr>
              <a:lnSpc>
                <a:spcPct val="110000"/>
              </a:lnSpc>
            </a:pPr>
            <a:endParaRPr lang="he-IL" dirty="0"/>
          </a:p>
        </p:txBody>
      </p:sp>
    </p:spTree>
    <p:extLst>
      <p:ext uri="{BB962C8B-B14F-4D97-AF65-F5344CB8AC3E}">
        <p14:creationId xmlns:p14="http://schemas.microsoft.com/office/powerpoint/2010/main" val="2162646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כותרת 1">
            <a:extLst>
              <a:ext uri="{FF2B5EF4-FFF2-40B4-BE49-F238E27FC236}">
                <a16:creationId xmlns:a16="http://schemas.microsoft.com/office/drawing/2014/main" id="{F80D7940-033D-4A1A-9B21-0755F3A12AEA}"/>
              </a:ext>
            </a:extLst>
          </p:cNvPr>
          <p:cNvSpPr>
            <a:spLocks noGrp="1"/>
          </p:cNvSpPr>
          <p:nvPr>
            <p:ph type="title"/>
          </p:nvPr>
        </p:nvSpPr>
        <p:spPr>
          <a:xfrm>
            <a:off x="913775" y="618517"/>
            <a:ext cx="7859564" cy="1596177"/>
          </a:xfrm>
        </p:spPr>
        <p:txBody>
          <a:bodyPr>
            <a:normAutofit/>
          </a:bodyPr>
          <a:lstStyle/>
          <a:p>
            <a:r>
              <a:rPr lang="he-IL" sz="4000"/>
              <a:t>תתי קבוצות בציבור הדתי</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מציין מיקום תוכן 2">
            <a:extLst>
              <a:ext uri="{FF2B5EF4-FFF2-40B4-BE49-F238E27FC236}">
                <a16:creationId xmlns:a16="http://schemas.microsoft.com/office/drawing/2014/main" id="{D4298590-87BB-407E-9DAF-8C4B3EBA9CB1}"/>
              </a:ext>
            </a:extLst>
          </p:cNvPr>
          <p:cNvSpPr>
            <a:spLocks noGrp="1"/>
          </p:cNvSpPr>
          <p:nvPr>
            <p:ph idx="1"/>
          </p:nvPr>
        </p:nvSpPr>
        <p:spPr>
          <a:xfrm>
            <a:off x="913773" y="2367092"/>
            <a:ext cx="7859565" cy="3424107"/>
          </a:xfrm>
        </p:spPr>
        <p:txBody>
          <a:bodyPr>
            <a:normAutofit fontScale="92500" lnSpcReduction="10000"/>
          </a:bodyPr>
          <a:lstStyle/>
          <a:p>
            <a:pPr>
              <a:lnSpc>
                <a:spcPct val="110000"/>
              </a:lnSpc>
            </a:pPr>
            <a:r>
              <a:rPr lang="he-IL" dirty="0"/>
              <a:t>הציבור הדתי מפוצל לתתי קבוצות- ב2 קצוות הרצף נמצאים:</a:t>
            </a:r>
          </a:p>
          <a:p>
            <a:pPr marL="0" indent="0">
              <a:lnSpc>
                <a:spcPct val="110000"/>
              </a:lnSpc>
              <a:buNone/>
            </a:pPr>
            <a:endParaRPr lang="he-IL" dirty="0"/>
          </a:p>
          <a:p>
            <a:pPr marL="0" indent="0">
              <a:lnSpc>
                <a:spcPct val="110000"/>
              </a:lnSpc>
              <a:buNone/>
            </a:pPr>
            <a:r>
              <a:rPr lang="he-IL" b="1" u="sng" dirty="0"/>
              <a:t>דתיים </a:t>
            </a:r>
            <a:r>
              <a:rPr lang="he-IL" b="1" u="sng" dirty="0" err="1"/>
              <a:t>מודרנים</a:t>
            </a:r>
            <a:r>
              <a:rPr lang="he-IL" b="1" u="sng" dirty="0"/>
              <a:t>- </a:t>
            </a:r>
            <a:r>
              <a:rPr lang="he-IL" dirty="0"/>
              <a:t>זרם מתון ביהדות האורתודוקסית שדוגל בשילוב יהדות לפי ההלכה עם ערים של העולם המודרני החילוני. לטעמם אין סתירה בין חיים לפי התורה לבין חיים </a:t>
            </a:r>
            <a:r>
              <a:rPr lang="he-IL" dirty="0" err="1"/>
              <a:t>מודרנים</a:t>
            </a:r>
            <a:r>
              <a:rPr lang="he-IL" dirty="0"/>
              <a:t> והשכלה.</a:t>
            </a:r>
          </a:p>
          <a:p>
            <a:pPr marL="0" indent="0">
              <a:lnSpc>
                <a:spcPct val="110000"/>
              </a:lnSpc>
              <a:buNone/>
            </a:pPr>
            <a:endParaRPr lang="he-IL" dirty="0"/>
          </a:p>
          <a:p>
            <a:pPr marL="0" indent="0">
              <a:lnSpc>
                <a:spcPct val="110000"/>
              </a:lnSpc>
              <a:buNone/>
            </a:pPr>
            <a:r>
              <a:rPr lang="he-IL" b="1" u="sng" dirty="0"/>
              <a:t>חרדים-לאומים (תורניים)</a:t>
            </a:r>
            <a:r>
              <a:rPr lang="he-IL" dirty="0"/>
              <a:t>-נחשבים לשמרנים ובעלי הקפדה הלכתית קרובה לחרדים, וכן הסתייגות מהתרבות המודרנית. ואולם בניגוד לחרדים- החרדים התורניים  הינם ציונים המזוהים עם הצד הימני במפה הפוליטית ותומכים בארץ ישראל השלמה.</a:t>
            </a:r>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2364999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122826C-0B60-4BE9-AAB9-9EF0B9536E42}"/>
              </a:ext>
            </a:extLst>
          </p:cNvPr>
          <p:cNvSpPr>
            <a:spLocks noGrp="1"/>
          </p:cNvSpPr>
          <p:nvPr>
            <p:ph type="title"/>
          </p:nvPr>
        </p:nvSpPr>
        <p:spPr/>
        <p:txBody>
          <a:bodyPr/>
          <a:lstStyle/>
          <a:p>
            <a:r>
              <a:rPr lang="he-IL" dirty="0"/>
              <a:t>מאפייני הציבור המסורתי</a:t>
            </a:r>
          </a:p>
        </p:txBody>
      </p:sp>
      <p:sp>
        <p:nvSpPr>
          <p:cNvPr id="3" name="מציין מיקום תוכן 2">
            <a:extLst>
              <a:ext uri="{FF2B5EF4-FFF2-40B4-BE49-F238E27FC236}">
                <a16:creationId xmlns:a16="http://schemas.microsoft.com/office/drawing/2014/main" id="{6CF668F0-E2A5-4F07-BBA7-47B7703D4CFA}"/>
              </a:ext>
            </a:extLst>
          </p:cNvPr>
          <p:cNvSpPr>
            <a:spLocks noGrp="1"/>
          </p:cNvSpPr>
          <p:nvPr>
            <p:ph idx="1"/>
          </p:nvPr>
        </p:nvSpPr>
        <p:spPr/>
        <p:txBody>
          <a:bodyPr/>
          <a:lstStyle/>
          <a:p>
            <a:r>
              <a:rPr lang="he-IL" dirty="0"/>
              <a:t>המסורתיים מהווים כ 26.5% מהציבור היהודי בישראל. הם מאמצים חלק מעקרונות הדת ומנהגיה. ציבור זה כולל מסורתיים דתיים ומסורתיים לא דתיים. חלקם שומר מצוות רבות וחלקם מצוות אחדות. המקור לקיום המצוות הינו מתוך תחושת הזדהות עם העם היהודי ובמטרה לשמר את המסורת "מבית אבא".</a:t>
            </a:r>
          </a:p>
          <a:p>
            <a:r>
              <a:rPr lang="he-IL" dirty="0"/>
              <a:t>האופי המסורתי הוא בדרך כלל </a:t>
            </a:r>
            <a:r>
              <a:rPr lang="he-IL" dirty="0" err="1"/>
              <a:t>מאפין</a:t>
            </a:r>
            <a:r>
              <a:rPr lang="he-IL" dirty="0"/>
              <a:t> זהות פרטית ויש מעט מאוד קהילות מסורתיות בישראל. </a:t>
            </a:r>
          </a:p>
        </p:txBody>
      </p:sp>
    </p:spTree>
    <p:extLst>
      <p:ext uri="{BB962C8B-B14F-4D97-AF65-F5344CB8AC3E}">
        <p14:creationId xmlns:p14="http://schemas.microsoft.com/office/powerpoint/2010/main" val="219863117"/>
      </p:ext>
    </p:extLst>
  </p:cSld>
  <p:clrMapOvr>
    <a:masterClrMapping/>
  </p:clrMapOvr>
</p:sld>
</file>

<file path=ppt/theme/theme1.xml><?xml version="1.0" encoding="utf-8"?>
<a:theme xmlns:a="http://schemas.openxmlformats.org/drawingml/2006/main" name="טיפה">
  <a:themeElements>
    <a:clrScheme name="טיפה">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טיפה">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טיפה">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1434</Words>
  <Application>Microsoft Office PowerPoint</Application>
  <PresentationFormat>מסך רחב</PresentationFormat>
  <Paragraphs>106</Paragraphs>
  <Slides>22</Slides>
  <Notes>5</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22</vt:i4>
      </vt:variant>
    </vt:vector>
  </HeadingPairs>
  <TitlesOfParts>
    <vt:vector size="26" baseType="lpstr">
      <vt:lpstr>Arial</vt:lpstr>
      <vt:lpstr>Calibri</vt:lpstr>
      <vt:lpstr>Tw Cen MT</vt:lpstr>
      <vt:lpstr>טיפה</vt:lpstr>
      <vt:lpstr>אשכול העולם היהודי-חלק ב'</vt:lpstr>
      <vt:lpstr>הקבוצות השונות בחברה הישראלית היהודית</vt:lpstr>
      <vt:lpstr>מאפייני הקבוצה החרדית</vt:lpstr>
      <vt:lpstr>מעורבות החרדים בחברה הישראלית</vt:lpstr>
      <vt:lpstr>מעורבות החרדים בחברה הישראלית</vt:lpstr>
      <vt:lpstr>מאפייני החרדים-המשך</vt:lpstr>
      <vt:lpstr>מאפייני החברה הדתית</vt:lpstr>
      <vt:lpstr>תתי קבוצות בציבור הדתי</vt:lpstr>
      <vt:lpstr>מאפייני הציבור המסורתי</vt:lpstr>
      <vt:lpstr>מאפייני הציבור החילוני</vt:lpstr>
      <vt:lpstr>הגורמים לשסע הדתי </vt:lpstr>
      <vt:lpstr>השסע הדתי: נושאי המחלוקת העיקריים</vt:lpstr>
      <vt:lpstr>מחלוקת-שילוב חקיקה דתית</vt:lpstr>
      <vt:lpstr>מחלוקת- צביון השבת</vt:lpstr>
      <vt:lpstr>מחלוקת- הגיוס לצה"ל</vt:lpstr>
      <vt:lpstr>מחלוקת- מיהו יהודי וגיור</vt:lpstr>
      <vt:lpstr>דרכי הביטוי של השסע</vt:lpstr>
      <vt:lpstr>דרכי התמודדות עם השסע</vt:lpstr>
      <vt:lpstr>דרכי התמודדות עם השסע-המשך</vt:lpstr>
      <vt:lpstr>דרכי התמודדות עם השסע</vt:lpstr>
      <vt:lpstr>תרגול שאלת אשכול: העולם היהודי</vt:lpstr>
      <vt:lpstr>תרגול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אשכול העולם היהודי-חלק ב'</dc:title>
  <dc:creator>שרון  גבאי חן</dc:creator>
  <cp:lastModifiedBy>שרון  גבאי חן</cp:lastModifiedBy>
  <cp:revision>2</cp:revision>
  <dcterms:created xsi:type="dcterms:W3CDTF">2020-01-27T21:58:49Z</dcterms:created>
  <dcterms:modified xsi:type="dcterms:W3CDTF">2020-02-02T19:06:21Z</dcterms:modified>
</cp:coreProperties>
</file>