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69" r:id="rId16"/>
    <p:sldId id="272" r:id="rId17"/>
    <p:sldId id="273" r:id="rId18"/>
    <p:sldId id="274" r:id="rId19"/>
    <p:sldId id="275" r:id="rId20"/>
    <p:sldId id="276" r:id="rId21"/>
    <p:sldId id="278" r:id="rId22"/>
    <p:sldId id="277"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56" d="100"/>
          <a:sy n="56" d="100"/>
        </p:scale>
        <p:origin x="10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3A9FF-BC52-403F-8E6D-A4B0CFF6636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CC3947-3118-4161-92DA-B929A80E7CB7}">
      <dgm:prSet/>
      <dgm:spPr/>
      <dgm:t>
        <a:bodyPr/>
        <a:lstStyle/>
        <a:p>
          <a:pPr>
            <a:defRPr b="1"/>
          </a:pPr>
          <a:r>
            <a:rPr lang="he-IL" b="1" u="sng"/>
            <a:t>ייצוג האזרחים:</a:t>
          </a:r>
          <a:endParaRPr lang="en-US"/>
        </a:p>
      </dgm:t>
    </dgm:pt>
    <dgm:pt modelId="{158131EF-D918-41A0-9CB9-AC8690BE77CE}" type="parTrans" cxnId="{4D4C51E0-E0C8-448A-BE50-392223394DE6}">
      <dgm:prSet/>
      <dgm:spPr/>
      <dgm:t>
        <a:bodyPr/>
        <a:lstStyle/>
        <a:p>
          <a:endParaRPr lang="en-US"/>
        </a:p>
      </dgm:t>
    </dgm:pt>
    <dgm:pt modelId="{AFA1B098-46B3-4FDC-A9AC-11FFA1C3E737}" type="sibTrans" cxnId="{4D4C51E0-E0C8-448A-BE50-392223394DE6}">
      <dgm:prSet/>
      <dgm:spPr/>
      <dgm:t>
        <a:bodyPr/>
        <a:lstStyle/>
        <a:p>
          <a:endParaRPr lang="en-US"/>
        </a:p>
      </dgm:t>
    </dgm:pt>
    <dgm:pt modelId="{83E14D85-6A07-48AD-90C2-F2BC71C4FAED}">
      <dgm:prSet custT="1"/>
      <dgm:spPr/>
      <dgm:t>
        <a:bodyPr/>
        <a:lstStyle/>
        <a:p>
          <a:r>
            <a:rPr lang="he-IL" sz="2000" dirty="0"/>
            <a:t>הכנסת היא בית הנבחרים ומייצגת את האזרחים ואת העמדות השונות בחברה</a:t>
          </a:r>
          <a:r>
            <a:rPr lang="he-IL" sz="1800" dirty="0"/>
            <a:t>.</a:t>
          </a:r>
          <a:endParaRPr lang="en-US" sz="1800" dirty="0"/>
        </a:p>
      </dgm:t>
    </dgm:pt>
    <dgm:pt modelId="{3A52A54E-4DAA-4CDB-B048-43A4234A6CBE}" type="parTrans" cxnId="{30522261-B7B6-4602-9EC9-6B82422F3E49}">
      <dgm:prSet/>
      <dgm:spPr/>
      <dgm:t>
        <a:bodyPr/>
        <a:lstStyle/>
        <a:p>
          <a:endParaRPr lang="en-US"/>
        </a:p>
      </dgm:t>
    </dgm:pt>
    <dgm:pt modelId="{A1636752-5FD5-448E-8639-F2363E233435}" type="sibTrans" cxnId="{30522261-B7B6-4602-9EC9-6B82422F3E49}">
      <dgm:prSet/>
      <dgm:spPr/>
      <dgm:t>
        <a:bodyPr/>
        <a:lstStyle/>
        <a:p>
          <a:endParaRPr lang="en-US"/>
        </a:p>
      </dgm:t>
    </dgm:pt>
    <dgm:pt modelId="{D38069E8-C0A1-4F59-80F1-E4979A4287CD}">
      <dgm:prSet/>
      <dgm:spPr/>
      <dgm:t>
        <a:bodyPr/>
        <a:lstStyle/>
        <a:p>
          <a:pPr>
            <a:defRPr b="1"/>
          </a:pPr>
          <a:r>
            <a:rPr lang="he-IL" b="1" u="sng"/>
            <a:t>כינון ממשלה:</a:t>
          </a:r>
          <a:endParaRPr lang="en-US"/>
        </a:p>
      </dgm:t>
    </dgm:pt>
    <dgm:pt modelId="{A04CE408-F5E5-4823-A744-68D0D841F0B2}" type="parTrans" cxnId="{CDCF29E2-28A6-428E-A964-FA94B7535B6B}">
      <dgm:prSet/>
      <dgm:spPr/>
      <dgm:t>
        <a:bodyPr/>
        <a:lstStyle/>
        <a:p>
          <a:endParaRPr lang="en-US"/>
        </a:p>
      </dgm:t>
    </dgm:pt>
    <dgm:pt modelId="{257719D0-E335-4D8E-BFE8-8C92F322C89E}" type="sibTrans" cxnId="{CDCF29E2-28A6-428E-A964-FA94B7535B6B}">
      <dgm:prSet/>
      <dgm:spPr/>
      <dgm:t>
        <a:bodyPr/>
        <a:lstStyle/>
        <a:p>
          <a:endParaRPr lang="en-US"/>
        </a:p>
      </dgm:t>
    </dgm:pt>
    <dgm:pt modelId="{20D8E564-972E-4111-90BD-C7F6BF83FC48}">
      <dgm:prSet custT="1"/>
      <dgm:spPr/>
      <dgm:t>
        <a:bodyPr/>
        <a:lstStyle/>
        <a:p>
          <a:r>
            <a:rPr lang="he-IL" sz="2000" dirty="0"/>
            <a:t>הכנסת מכוננת את הממשלה ויש לה סמכות להצביע אי אמון בממשלה.</a:t>
          </a:r>
          <a:endParaRPr lang="en-US" sz="2000" dirty="0"/>
        </a:p>
      </dgm:t>
    </dgm:pt>
    <dgm:pt modelId="{E6560B55-6151-48D1-B21F-4BF63AF3C910}" type="parTrans" cxnId="{791B5E28-897F-4922-B72E-822F93AB57C8}">
      <dgm:prSet/>
      <dgm:spPr/>
      <dgm:t>
        <a:bodyPr/>
        <a:lstStyle/>
        <a:p>
          <a:endParaRPr lang="en-US"/>
        </a:p>
      </dgm:t>
    </dgm:pt>
    <dgm:pt modelId="{05F618FC-23F2-43D1-8692-E0A8CAF407BC}" type="sibTrans" cxnId="{791B5E28-897F-4922-B72E-822F93AB57C8}">
      <dgm:prSet/>
      <dgm:spPr/>
      <dgm:t>
        <a:bodyPr/>
        <a:lstStyle/>
        <a:p>
          <a:endParaRPr lang="en-US"/>
        </a:p>
      </dgm:t>
    </dgm:pt>
    <dgm:pt modelId="{FFF25356-AB4C-4CF2-83EC-A786C177C934}">
      <dgm:prSet/>
      <dgm:spPr/>
      <dgm:t>
        <a:bodyPr/>
        <a:lstStyle/>
        <a:p>
          <a:pPr>
            <a:defRPr b="1"/>
          </a:pPr>
          <a:r>
            <a:rPr lang="he-IL" b="1" u="sng"/>
            <a:t>חקיקה:</a:t>
          </a:r>
          <a:endParaRPr lang="en-US"/>
        </a:p>
      </dgm:t>
    </dgm:pt>
    <dgm:pt modelId="{FBE273EB-0F10-45C6-A0E6-776FF9169146}" type="parTrans" cxnId="{3D33E06A-2DBF-41BB-AF00-BEC2C76229DB}">
      <dgm:prSet/>
      <dgm:spPr/>
      <dgm:t>
        <a:bodyPr/>
        <a:lstStyle/>
        <a:p>
          <a:endParaRPr lang="en-US"/>
        </a:p>
      </dgm:t>
    </dgm:pt>
    <dgm:pt modelId="{8AD37E4C-E769-4278-A639-22FF4602B839}" type="sibTrans" cxnId="{3D33E06A-2DBF-41BB-AF00-BEC2C76229DB}">
      <dgm:prSet/>
      <dgm:spPr/>
      <dgm:t>
        <a:bodyPr/>
        <a:lstStyle/>
        <a:p>
          <a:endParaRPr lang="en-US"/>
        </a:p>
      </dgm:t>
    </dgm:pt>
    <dgm:pt modelId="{31009E0B-BF38-4728-885E-17D8A223E9CD}">
      <dgm:prSet custT="1"/>
      <dgm:spPr/>
      <dgm:t>
        <a:bodyPr/>
        <a:lstStyle/>
        <a:p>
          <a:r>
            <a:rPr lang="he-IL" sz="2000" dirty="0"/>
            <a:t>תפקידה העיקרי של הכנסת הוא לחוקק חוקים</a:t>
          </a:r>
          <a:endParaRPr lang="en-US" sz="2000" dirty="0"/>
        </a:p>
      </dgm:t>
    </dgm:pt>
    <dgm:pt modelId="{4226C45C-2B03-425B-9912-3BCB8C85B459}" type="parTrans" cxnId="{F39149F7-6E34-47F8-ADE6-C3B3BF418053}">
      <dgm:prSet/>
      <dgm:spPr/>
      <dgm:t>
        <a:bodyPr/>
        <a:lstStyle/>
        <a:p>
          <a:endParaRPr lang="en-US"/>
        </a:p>
      </dgm:t>
    </dgm:pt>
    <dgm:pt modelId="{22A92016-90E8-4D9B-A5D8-630E806C6CB2}" type="sibTrans" cxnId="{F39149F7-6E34-47F8-ADE6-C3B3BF418053}">
      <dgm:prSet/>
      <dgm:spPr/>
      <dgm:t>
        <a:bodyPr/>
        <a:lstStyle/>
        <a:p>
          <a:endParaRPr lang="en-US"/>
        </a:p>
      </dgm:t>
    </dgm:pt>
    <dgm:pt modelId="{BE4D2306-93FA-465B-AF16-9CCA138A0E30}" type="pres">
      <dgm:prSet presAssocID="{DE63A9FF-BC52-403F-8E6D-A4B0CFF6636F}" presName="root" presStyleCnt="0">
        <dgm:presLayoutVars>
          <dgm:dir/>
          <dgm:resizeHandles val="exact"/>
        </dgm:presLayoutVars>
      </dgm:prSet>
      <dgm:spPr/>
    </dgm:pt>
    <dgm:pt modelId="{3F933509-5D78-4943-8478-BF5CC91F29BF}" type="pres">
      <dgm:prSet presAssocID="{4BCC3947-3118-4161-92DA-B929A80E7CB7}" presName="compNode" presStyleCnt="0"/>
      <dgm:spPr/>
    </dgm:pt>
    <dgm:pt modelId="{0A1E5833-D461-4CE8-866E-A48788C70CD2}" type="pres">
      <dgm:prSet presAssocID="{4BCC3947-3118-4161-92DA-B929A80E7C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B5531738-D8BF-4E56-8C17-9AD2BBE3F1D4}" type="pres">
      <dgm:prSet presAssocID="{4BCC3947-3118-4161-92DA-B929A80E7CB7}" presName="iconSpace" presStyleCnt="0"/>
      <dgm:spPr/>
    </dgm:pt>
    <dgm:pt modelId="{26AADA09-F012-4800-958F-B334C1FE8F74}" type="pres">
      <dgm:prSet presAssocID="{4BCC3947-3118-4161-92DA-B929A80E7CB7}" presName="parTx" presStyleLbl="revTx" presStyleIdx="0" presStyleCnt="6">
        <dgm:presLayoutVars>
          <dgm:chMax val="0"/>
          <dgm:chPref val="0"/>
        </dgm:presLayoutVars>
      </dgm:prSet>
      <dgm:spPr/>
    </dgm:pt>
    <dgm:pt modelId="{06DA7552-F127-40CC-AFDF-C4B9CE823EA2}" type="pres">
      <dgm:prSet presAssocID="{4BCC3947-3118-4161-92DA-B929A80E7CB7}" presName="txSpace" presStyleCnt="0"/>
      <dgm:spPr/>
    </dgm:pt>
    <dgm:pt modelId="{A7460B77-6E5F-4469-AC72-D01BBB0D1EC0}" type="pres">
      <dgm:prSet presAssocID="{4BCC3947-3118-4161-92DA-B929A80E7CB7}" presName="desTx" presStyleLbl="revTx" presStyleIdx="1" presStyleCnt="6">
        <dgm:presLayoutVars/>
      </dgm:prSet>
      <dgm:spPr/>
    </dgm:pt>
    <dgm:pt modelId="{DB10896D-8636-42C8-93BD-15DB3000000C}" type="pres">
      <dgm:prSet presAssocID="{AFA1B098-46B3-4FDC-A9AC-11FFA1C3E737}" presName="sibTrans" presStyleCnt="0"/>
      <dgm:spPr/>
    </dgm:pt>
    <dgm:pt modelId="{AC2460FF-BAF4-4678-9262-9A576D4CBE00}" type="pres">
      <dgm:prSet presAssocID="{D38069E8-C0A1-4F59-80F1-E4979A4287CD}" presName="compNode" presStyleCnt="0"/>
      <dgm:spPr/>
    </dgm:pt>
    <dgm:pt modelId="{69F7F364-FD07-4AF3-AF6E-7D5B6452A6C2}" type="pres">
      <dgm:prSet presAssocID="{D38069E8-C0A1-4F59-80F1-E4979A4287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5AA40095-A76E-44A1-B6EF-EB20D9DB4788}" type="pres">
      <dgm:prSet presAssocID="{D38069E8-C0A1-4F59-80F1-E4979A4287CD}" presName="iconSpace" presStyleCnt="0"/>
      <dgm:spPr/>
    </dgm:pt>
    <dgm:pt modelId="{909B26FB-F60F-4792-AC2F-0B0D21EA99A7}" type="pres">
      <dgm:prSet presAssocID="{D38069E8-C0A1-4F59-80F1-E4979A4287CD}" presName="parTx" presStyleLbl="revTx" presStyleIdx="2" presStyleCnt="6">
        <dgm:presLayoutVars>
          <dgm:chMax val="0"/>
          <dgm:chPref val="0"/>
        </dgm:presLayoutVars>
      </dgm:prSet>
      <dgm:spPr/>
    </dgm:pt>
    <dgm:pt modelId="{E9090480-0477-4EC7-BA54-C5DBB8268C65}" type="pres">
      <dgm:prSet presAssocID="{D38069E8-C0A1-4F59-80F1-E4979A4287CD}" presName="txSpace" presStyleCnt="0"/>
      <dgm:spPr/>
    </dgm:pt>
    <dgm:pt modelId="{FD976ECD-3507-47D1-AB8D-DB542993B9C6}" type="pres">
      <dgm:prSet presAssocID="{D38069E8-C0A1-4F59-80F1-E4979A4287CD}" presName="desTx" presStyleLbl="revTx" presStyleIdx="3" presStyleCnt="6">
        <dgm:presLayoutVars/>
      </dgm:prSet>
      <dgm:spPr/>
    </dgm:pt>
    <dgm:pt modelId="{75F41FA3-37B6-42CA-BB5C-C48FB4A1A950}" type="pres">
      <dgm:prSet presAssocID="{257719D0-E335-4D8E-BFE8-8C92F322C89E}" presName="sibTrans" presStyleCnt="0"/>
      <dgm:spPr/>
    </dgm:pt>
    <dgm:pt modelId="{12142619-3D6B-4E2C-80DB-A13311FE2D67}" type="pres">
      <dgm:prSet presAssocID="{FFF25356-AB4C-4CF2-83EC-A786C177C934}" presName="compNode" presStyleCnt="0"/>
      <dgm:spPr/>
    </dgm:pt>
    <dgm:pt modelId="{42AA2E43-944B-40E2-AA66-4F37A3267672}" type="pres">
      <dgm:prSet presAssocID="{FFF25356-AB4C-4CF2-83EC-A786C177C9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5FF85F8C-4F1A-44AC-859C-07DE3A3E1BE5}" type="pres">
      <dgm:prSet presAssocID="{FFF25356-AB4C-4CF2-83EC-A786C177C934}" presName="iconSpace" presStyleCnt="0"/>
      <dgm:spPr/>
    </dgm:pt>
    <dgm:pt modelId="{FE48F06D-8489-4032-9D09-8619CFCD530A}" type="pres">
      <dgm:prSet presAssocID="{FFF25356-AB4C-4CF2-83EC-A786C177C934}" presName="parTx" presStyleLbl="revTx" presStyleIdx="4" presStyleCnt="6">
        <dgm:presLayoutVars>
          <dgm:chMax val="0"/>
          <dgm:chPref val="0"/>
        </dgm:presLayoutVars>
      </dgm:prSet>
      <dgm:spPr/>
    </dgm:pt>
    <dgm:pt modelId="{F46F1BE7-E68C-4573-9DA1-BD94D6275673}" type="pres">
      <dgm:prSet presAssocID="{FFF25356-AB4C-4CF2-83EC-A786C177C934}" presName="txSpace" presStyleCnt="0"/>
      <dgm:spPr/>
    </dgm:pt>
    <dgm:pt modelId="{E84B8AB4-BD54-4D7D-ACE0-BC155BC004B6}" type="pres">
      <dgm:prSet presAssocID="{FFF25356-AB4C-4CF2-83EC-A786C177C934}" presName="desTx" presStyleLbl="revTx" presStyleIdx="5" presStyleCnt="6">
        <dgm:presLayoutVars/>
      </dgm:prSet>
      <dgm:spPr/>
    </dgm:pt>
  </dgm:ptLst>
  <dgm:cxnLst>
    <dgm:cxn modelId="{9D8CC001-E65B-47AC-B620-69FCD1612CD1}" type="presOf" srcId="{D38069E8-C0A1-4F59-80F1-E4979A4287CD}" destId="{909B26FB-F60F-4792-AC2F-0B0D21EA99A7}" srcOrd="0" destOrd="0" presId="urn:microsoft.com/office/officeart/2018/5/layout/CenteredIconLabelDescriptionList"/>
    <dgm:cxn modelId="{791B5E28-897F-4922-B72E-822F93AB57C8}" srcId="{D38069E8-C0A1-4F59-80F1-E4979A4287CD}" destId="{20D8E564-972E-4111-90BD-C7F6BF83FC48}" srcOrd="0" destOrd="0" parTransId="{E6560B55-6151-48D1-B21F-4BF63AF3C910}" sibTransId="{05F618FC-23F2-43D1-8692-E0A8CAF407BC}"/>
    <dgm:cxn modelId="{30522261-B7B6-4602-9EC9-6B82422F3E49}" srcId="{4BCC3947-3118-4161-92DA-B929A80E7CB7}" destId="{83E14D85-6A07-48AD-90C2-F2BC71C4FAED}" srcOrd="0" destOrd="0" parTransId="{3A52A54E-4DAA-4CDB-B048-43A4234A6CBE}" sibTransId="{A1636752-5FD5-448E-8639-F2363E233435}"/>
    <dgm:cxn modelId="{338FDD65-6790-4D6A-A963-D4B807BBD653}" type="presOf" srcId="{20D8E564-972E-4111-90BD-C7F6BF83FC48}" destId="{FD976ECD-3507-47D1-AB8D-DB542993B9C6}" srcOrd="0" destOrd="0" presId="urn:microsoft.com/office/officeart/2018/5/layout/CenteredIconLabelDescriptionList"/>
    <dgm:cxn modelId="{A104E765-D377-42BA-B85F-BCF04B3135CA}" type="presOf" srcId="{DE63A9FF-BC52-403F-8E6D-A4B0CFF6636F}" destId="{BE4D2306-93FA-465B-AF16-9CCA138A0E30}" srcOrd="0" destOrd="0" presId="urn:microsoft.com/office/officeart/2018/5/layout/CenteredIconLabelDescriptionList"/>
    <dgm:cxn modelId="{3D33E06A-2DBF-41BB-AF00-BEC2C76229DB}" srcId="{DE63A9FF-BC52-403F-8E6D-A4B0CFF6636F}" destId="{FFF25356-AB4C-4CF2-83EC-A786C177C934}" srcOrd="2" destOrd="0" parTransId="{FBE273EB-0F10-45C6-A0E6-776FF9169146}" sibTransId="{8AD37E4C-E769-4278-A639-22FF4602B839}"/>
    <dgm:cxn modelId="{17817E6F-D5C1-41C2-9200-00D4CB6B04A2}" type="presOf" srcId="{31009E0B-BF38-4728-885E-17D8A223E9CD}" destId="{E84B8AB4-BD54-4D7D-ACE0-BC155BC004B6}" srcOrd="0" destOrd="0" presId="urn:microsoft.com/office/officeart/2018/5/layout/CenteredIconLabelDescriptionList"/>
    <dgm:cxn modelId="{51D3A077-0BCC-4DB5-90CF-610517FF75FE}" type="presOf" srcId="{FFF25356-AB4C-4CF2-83EC-A786C177C934}" destId="{FE48F06D-8489-4032-9D09-8619CFCD530A}" srcOrd="0" destOrd="0" presId="urn:microsoft.com/office/officeart/2018/5/layout/CenteredIconLabelDescriptionList"/>
    <dgm:cxn modelId="{D7BED9A7-AE43-46AF-B7E5-AF3AA0F84175}" type="presOf" srcId="{4BCC3947-3118-4161-92DA-B929A80E7CB7}" destId="{26AADA09-F012-4800-958F-B334C1FE8F74}" srcOrd="0" destOrd="0" presId="urn:microsoft.com/office/officeart/2018/5/layout/CenteredIconLabelDescriptionList"/>
    <dgm:cxn modelId="{A0D3B1CD-3ACA-41B2-9C4A-4C051A097E26}" type="presOf" srcId="{83E14D85-6A07-48AD-90C2-F2BC71C4FAED}" destId="{A7460B77-6E5F-4469-AC72-D01BBB0D1EC0}" srcOrd="0" destOrd="0" presId="urn:microsoft.com/office/officeart/2018/5/layout/CenteredIconLabelDescriptionList"/>
    <dgm:cxn modelId="{4D4C51E0-E0C8-448A-BE50-392223394DE6}" srcId="{DE63A9FF-BC52-403F-8E6D-A4B0CFF6636F}" destId="{4BCC3947-3118-4161-92DA-B929A80E7CB7}" srcOrd="0" destOrd="0" parTransId="{158131EF-D918-41A0-9CB9-AC8690BE77CE}" sibTransId="{AFA1B098-46B3-4FDC-A9AC-11FFA1C3E737}"/>
    <dgm:cxn modelId="{CDCF29E2-28A6-428E-A964-FA94B7535B6B}" srcId="{DE63A9FF-BC52-403F-8E6D-A4B0CFF6636F}" destId="{D38069E8-C0A1-4F59-80F1-E4979A4287CD}" srcOrd="1" destOrd="0" parTransId="{A04CE408-F5E5-4823-A744-68D0D841F0B2}" sibTransId="{257719D0-E335-4D8E-BFE8-8C92F322C89E}"/>
    <dgm:cxn modelId="{F39149F7-6E34-47F8-ADE6-C3B3BF418053}" srcId="{FFF25356-AB4C-4CF2-83EC-A786C177C934}" destId="{31009E0B-BF38-4728-885E-17D8A223E9CD}" srcOrd="0" destOrd="0" parTransId="{4226C45C-2B03-425B-9912-3BCB8C85B459}" sibTransId="{22A92016-90E8-4D9B-A5D8-630E806C6CB2}"/>
    <dgm:cxn modelId="{67654EFE-E9BD-425C-B740-D7AD3FDBC6A3}" type="presParOf" srcId="{BE4D2306-93FA-465B-AF16-9CCA138A0E30}" destId="{3F933509-5D78-4943-8478-BF5CC91F29BF}" srcOrd="0" destOrd="0" presId="urn:microsoft.com/office/officeart/2018/5/layout/CenteredIconLabelDescriptionList"/>
    <dgm:cxn modelId="{2BCE24DC-4241-4934-BB5C-9193F23001F2}" type="presParOf" srcId="{3F933509-5D78-4943-8478-BF5CC91F29BF}" destId="{0A1E5833-D461-4CE8-866E-A48788C70CD2}" srcOrd="0" destOrd="0" presId="urn:microsoft.com/office/officeart/2018/5/layout/CenteredIconLabelDescriptionList"/>
    <dgm:cxn modelId="{E2A4D5B4-DF42-4BFA-B19B-FB0CD34577A5}" type="presParOf" srcId="{3F933509-5D78-4943-8478-BF5CC91F29BF}" destId="{B5531738-D8BF-4E56-8C17-9AD2BBE3F1D4}" srcOrd="1" destOrd="0" presId="urn:microsoft.com/office/officeart/2018/5/layout/CenteredIconLabelDescriptionList"/>
    <dgm:cxn modelId="{F4F21A5B-934B-4CED-BB23-B7628E0A5799}" type="presParOf" srcId="{3F933509-5D78-4943-8478-BF5CC91F29BF}" destId="{26AADA09-F012-4800-958F-B334C1FE8F74}" srcOrd="2" destOrd="0" presId="urn:microsoft.com/office/officeart/2018/5/layout/CenteredIconLabelDescriptionList"/>
    <dgm:cxn modelId="{431D7BEC-E57B-4129-98B5-88A733C42E07}" type="presParOf" srcId="{3F933509-5D78-4943-8478-BF5CC91F29BF}" destId="{06DA7552-F127-40CC-AFDF-C4B9CE823EA2}" srcOrd="3" destOrd="0" presId="urn:microsoft.com/office/officeart/2018/5/layout/CenteredIconLabelDescriptionList"/>
    <dgm:cxn modelId="{504FABB8-0038-465B-8100-58ECB1240A8C}" type="presParOf" srcId="{3F933509-5D78-4943-8478-BF5CC91F29BF}" destId="{A7460B77-6E5F-4469-AC72-D01BBB0D1EC0}" srcOrd="4" destOrd="0" presId="urn:microsoft.com/office/officeart/2018/5/layout/CenteredIconLabelDescriptionList"/>
    <dgm:cxn modelId="{36273FDC-D5F2-4A05-9E46-40356DE8D003}" type="presParOf" srcId="{BE4D2306-93FA-465B-AF16-9CCA138A0E30}" destId="{DB10896D-8636-42C8-93BD-15DB3000000C}" srcOrd="1" destOrd="0" presId="urn:microsoft.com/office/officeart/2018/5/layout/CenteredIconLabelDescriptionList"/>
    <dgm:cxn modelId="{269101FA-CC52-4B8F-83E7-3A9454BEDAD0}" type="presParOf" srcId="{BE4D2306-93FA-465B-AF16-9CCA138A0E30}" destId="{AC2460FF-BAF4-4678-9262-9A576D4CBE00}" srcOrd="2" destOrd="0" presId="urn:microsoft.com/office/officeart/2018/5/layout/CenteredIconLabelDescriptionList"/>
    <dgm:cxn modelId="{A2203C23-585E-46CB-9CE8-B02B179447AE}" type="presParOf" srcId="{AC2460FF-BAF4-4678-9262-9A576D4CBE00}" destId="{69F7F364-FD07-4AF3-AF6E-7D5B6452A6C2}" srcOrd="0" destOrd="0" presId="urn:microsoft.com/office/officeart/2018/5/layout/CenteredIconLabelDescriptionList"/>
    <dgm:cxn modelId="{19D74986-3336-40AC-9D55-5F679B8FD416}" type="presParOf" srcId="{AC2460FF-BAF4-4678-9262-9A576D4CBE00}" destId="{5AA40095-A76E-44A1-B6EF-EB20D9DB4788}" srcOrd="1" destOrd="0" presId="urn:microsoft.com/office/officeart/2018/5/layout/CenteredIconLabelDescriptionList"/>
    <dgm:cxn modelId="{F79B78AB-10EE-4B32-9F6F-06EF2E4A23A7}" type="presParOf" srcId="{AC2460FF-BAF4-4678-9262-9A576D4CBE00}" destId="{909B26FB-F60F-4792-AC2F-0B0D21EA99A7}" srcOrd="2" destOrd="0" presId="urn:microsoft.com/office/officeart/2018/5/layout/CenteredIconLabelDescriptionList"/>
    <dgm:cxn modelId="{00EAC479-9C50-4AB3-B9A0-F633F3076C3F}" type="presParOf" srcId="{AC2460FF-BAF4-4678-9262-9A576D4CBE00}" destId="{E9090480-0477-4EC7-BA54-C5DBB8268C65}" srcOrd="3" destOrd="0" presId="urn:microsoft.com/office/officeart/2018/5/layout/CenteredIconLabelDescriptionList"/>
    <dgm:cxn modelId="{C7C78D41-6C72-4E3E-A75E-237092D7552E}" type="presParOf" srcId="{AC2460FF-BAF4-4678-9262-9A576D4CBE00}" destId="{FD976ECD-3507-47D1-AB8D-DB542993B9C6}" srcOrd="4" destOrd="0" presId="urn:microsoft.com/office/officeart/2018/5/layout/CenteredIconLabelDescriptionList"/>
    <dgm:cxn modelId="{7C953375-3E27-4F5D-AD55-E2E386FEB689}" type="presParOf" srcId="{BE4D2306-93FA-465B-AF16-9CCA138A0E30}" destId="{75F41FA3-37B6-42CA-BB5C-C48FB4A1A950}" srcOrd="3" destOrd="0" presId="urn:microsoft.com/office/officeart/2018/5/layout/CenteredIconLabelDescriptionList"/>
    <dgm:cxn modelId="{EC8B7CA4-141A-4DA7-9F75-DFF7FFD9024E}" type="presParOf" srcId="{BE4D2306-93FA-465B-AF16-9CCA138A0E30}" destId="{12142619-3D6B-4E2C-80DB-A13311FE2D67}" srcOrd="4" destOrd="0" presId="urn:microsoft.com/office/officeart/2018/5/layout/CenteredIconLabelDescriptionList"/>
    <dgm:cxn modelId="{67936007-6ABB-4178-AFFA-5A8B30ABE6A7}" type="presParOf" srcId="{12142619-3D6B-4E2C-80DB-A13311FE2D67}" destId="{42AA2E43-944B-40E2-AA66-4F37A3267672}" srcOrd="0" destOrd="0" presId="urn:microsoft.com/office/officeart/2018/5/layout/CenteredIconLabelDescriptionList"/>
    <dgm:cxn modelId="{EA6D55D1-CF7A-4E2F-8208-2F0521E13AC5}" type="presParOf" srcId="{12142619-3D6B-4E2C-80DB-A13311FE2D67}" destId="{5FF85F8C-4F1A-44AC-859C-07DE3A3E1BE5}" srcOrd="1" destOrd="0" presId="urn:microsoft.com/office/officeart/2018/5/layout/CenteredIconLabelDescriptionList"/>
    <dgm:cxn modelId="{B9085D9F-0E69-4E44-A1A1-4388FE9F4BE7}" type="presParOf" srcId="{12142619-3D6B-4E2C-80DB-A13311FE2D67}" destId="{FE48F06D-8489-4032-9D09-8619CFCD530A}" srcOrd="2" destOrd="0" presId="urn:microsoft.com/office/officeart/2018/5/layout/CenteredIconLabelDescriptionList"/>
    <dgm:cxn modelId="{AF284DDD-3AB6-4BDA-9BF2-172CA5C94F84}" type="presParOf" srcId="{12142619-3D6B-4E2C-80DB-A13311FE2D67}" destId="{F46F1BE7-E68C-4573-9DA1-BD94D6275673}" srcOrd="3" destOrd="0" presId="urn:microsoft.com/office/officeart/2018/5/layout/CenteredIconLabelDescriptionList"/>
    <dgm:cxn modelId="{1169A719-E8E5-43A1-826F-21327BDE82C5}" type="presParOf" srcId="{12142619-3D6B-4E2C-80DB-A13311FE2D67}" destId="{E84B8AB4-BD54-4D7D-ACE0-BC155BC004B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E5833-D461-4CE8-866E-A48788C70CD2}">
      <dsp:nvSpPr>
        <dsp:cNvPr id="0" name=""/>
        <dsp:cNvSpPr/>
      </dsp:nvSpPr>
      <dsp:spPr>
        <a:xfrm>
          <a:off x="996003" y="881534"/>
          <a:ext cx="1071984" cy="1071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AADA09-F012-4800-958F-B334C1FE8F74}">
      <dsp:nvSpPr>
        <dsp:cNvPr id="0" name=""/>
        <dsp:cNvSpPr/>
      </dsp:nvSpPr>
      <dsp:spPr>
        <a:xfrm>
          <a:off x="589" y="2060540"/>
          <a:ext cx="3062812" cy="45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he-IL" sz="3400" b="1" u="sng" kern="1200"/>
            <a:t>ייצוג האזרחים:</a:t>
          </a:r>
          <a:endParaRPr lang="en-US" sz="3400" kern="1200"/>
        </a:p>
      </dsp:txBody>
      <dsp:txXfrm>
        <a:off x="589" y="2060540"/>
        <a:ext cx="3062812" cy="459421"/>
      </dsp:txXfrm>
    </dsp:sp>
    <dsp:sp modelId="{A7460B77-6E5F-4469-AC72-D01BBB0D1EC0}">
      <dsp:nvSpPr>
        <dsp:cNvPr id="0" name=""/>
        <dsp:cNvSpPr/>
      </dsp:nvSpPr>
      <dsp:spPr>
        <a:xfrm>
          <a:off x="589" y="2569740"/>
          <a:ext cx="3062812" cy="80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he-IL" sz="2000" kern="1200" dirty="0"/>
            <a:t>הכנסת היא בית הנבחרים ומייצגת את האזרחים ואת העמדות השונות בחברה</a:t>
          </a:r>
          <a:r>
            <a:rPr lang="he-IL" sz="1800" kern="1200" dirty="0"/>
            <a:t>.</a:t>
          </a:r>
          <a:endParaRPr lang="en-US" sz="1800" kern="1200" dirty="0"/>
        </a:p>
      </dsp:txBody>
      <dsp:txXfrm>
        <a:off x="589" y="2569740"/>
        <a:ext cx="3062812" cy="800685"/>
      </dsp:txXfrm>
    </dsp:sp>
    <dsp:sp modelId="{69F7F364-FD07-4AF3-AF6E-7D5B6452A6C2}">
      <dsp:nvSpPr>
        <dsp:cNvPr id="0" name=""/>
        <dsp:cNvSpPr/>
      </dsp:nvSpPr>
      <dsp:spPr>
        <a:xfrm>
          <a:off x="4594807" y="881534"/>
          <a:ext cx="1071984" cy="1071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9B26FB-F60F-4792-AC2F-0B0D21EA99A7}">
      <dsp:nvSpPr>
        <dsp:cNvPr id="0" name=""/>
        <dsp:cNvSpPr/>
      </dsp:nvSpPr>
      <dsp:spPr>
        <a:xfrm>
          <a:off x="3599393" y="2060540"/>
          <a:ext cx="3062812" cy="45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he-IL" sz="3400" b="1" u="sng" kern="1200"/>
            <a:t>כינון ממשלה:</a:t>
          </a:r>
          <a:endParaRPr lang="en-US" sz="3400" kern="1200"/>
        </a:p>
      </dsp:txBody>
      <dsp:txXfrm>
        <a:off x="3599393" y="2060540"/>
        <a:ext cx="3062812" cy="459421"/>
      </dsp:txXfrm>
    </dsp:sp>
    <dsp:sp modelId="{FD976ECD-3507-47D1-AB8D-DB542993B9C6}">
      <dsp:nvSpPr>
        <dsp:cNvPr id="0" name=""/>
        <dsp:cNvSpPr/>
      </dsp:nvSpPr>
      <dsp:spPr>
        <a:xfrm>
          <a:off x="3599393" y="2569740"/>
          <a:ext cx="3062812" cy="80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he-IL" sz="2000" kern="1200" dirty="0"/>
            <a:t>הכנסת מכוננת את הממשלה ויש לה סמכות להצביע אי אמון בממשלה.</a:t>
          </a:r>
          <a:endParaRPr lang="en-US" sz="2000" kern="1200" dirty="0"/>
        </a:p>
      </dsp:txBody>
      <dsp:txXfrm>
        <a:off x="3599393" y="2569740"/>
        <a:ext cx="3062812" cy="800685"/>
      </dsp:txXfrm>
    </dsp:sp>
    <dsp:sp modelId="{42AA2E43-944B-40E2-AA66-4F37A3267672}">
      <dsp:nvSpPr>
        <dsp:cNvPr id="0" name=""/>
        <dsp:cNvSpPr/>
      </dsp:nvSpPr>
      <dsp:spPr>
        <a:xfrm>
          <a:off x="8193612" y="881534"/>
          <a:ext cx="1071984" cy="1071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48F06D-8489-4032-9D09-8619CFCD530A}">
      <dsp:nvSpPr>
        <dsp:cNvPr id="0" name=""/>
        <dsp:cNvSpPr/>
      </dsp:nvSpPr>
      <dsp:spPr>
        <a:xfrm>
          <a:off x="7198198" y="2060540"/>
          <a:ext cx="3062812" cy="45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he-IL" sz="3400" b="1" u="sng" kern="1200"/>
            <a:t>חקיקה:</a:t>
          </a:r>
          <a:endParaRPr lang="en-US" sz="3400" kern="1200"/>
        </a:p>
      </dsp:txBody>
      <dsp:txXfrm>
        <a:off x="7198198" y="2060540"/>
        <a:ext cx="3062812" cy="459421"/>
      </dsp:txXfrm>
    </dsp:sp>
    <dsp:sp modelId="{E84B8AB4-BD54-4D7D-ACE0-BC155BC004B6}">
      <dsp:nvSpPr>
        <dsp:cNvPr id="0" name=""/>
        <dsp:cNvSpPr/>
      </dsp:nvSpPr>
      <dsp:spPr>
        <a:xfrm>
          <a:off x="7198198" y="2569740"/>
          <a:ext cx="3062812" cy="80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he-IL" sz="2000" kern="1200" dirty="0"/>
            <a:t>תפקידה העיקרי של הכנסת הוא לחוקק חוקים</a:t>
          </a:r>
          <a:endParaRPr lang="en-US" sz="2000" kern="1200" dirty="0"/>
        </a:p>
      </dsp:txBody>
      <dsp:txXfrm>
        <a:off x="7198198" y="2569740"/>
        <a:ext cx="3062812" cy="800685"/>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DC0DFA7-1D84-48FB-83D2-3BE7F40AD0B1}" type="datetimeFigureOut">
              <a:rPr lang="he-IL" smtClean="0"/>
              <a:t>י"ד/כסלו/תש"פ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17AB8D8-393E-42E1-BB9E-0F24CFDE8035}" type="slidenum">
              <a:rPr lang="he-IL" smtClean="0"/>
              <a:t>‹#›</a:t>
            </a:fld>
            <a:endParaRPr lang="he-IL"/>
          </a:p>
        </p:txBody>
      </p:sp>
    </p:spTree>
    <p:extLst>
      <p:ext uri="{BB962C8B-B14F-4D97-AF65-F5344CB8AC3E}">
        <p14:creationId xmlns:p14="http://schemas.microsoft.com/office/powerpoint/2010/main" val="22033866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מה אתם יודעים על הכנסת. לרשום על הלוח </a:t>
            </a:r>
          </a:p>
        </p:txBody>
      </p:sp>
      <p:sp>
        <p:nvSpPr>
          <p:cNvPr id="4" name="מציין מיקום של מספר שקופית 3"/>
          <p:cNvSpPr>
            <a:spLocks noGrp="1"/>
          </p:cNvSpPr>
          <p:nvPr>
            <p:ph type="sldNum" sz="quarter" idx="5"/>
          </p:nvPr>
        </p:nvSpPr>
        <p:spPr/>
        <p:txBody>
          <a:bodyPr/>
          <a:lstStyle/>
          <a:p>
            <a:fld id="{F17AB8D8-393E-42E1-BB9E-0F24CFDE8035}" type="slidenum">
              <a:rPr lang="he-IL" smtClean="0"/>
              <a:t>1</a:t>
            </a:fld>
            <a:endParaRPr lang="he-IL"/>
          </a:p>
        </p:txBody>
      </p:sp>
    </p:spTree>
    <p:extLst>
      <p:ext uri="{BB962C8B-B14F-4D97-AF65-F5344CB8AC3E}">
        <p14:creationId xmlns:p14="http://schemas.microsoft.com/office/powerpoint/2010/main" val="301741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תסתכלו ברשימת חברי הכנסת ה22- האם לדעתכם הכנסת מייצגת את כל עמדות החברה הישראלית? האם הייצוג בכנסת מבטא את היחס של אותם ייצוגים </a:t>
            </a:r>
            <a:r>
              <a:rPr lang="he-IL" dirty="0" err="1"/>
              <a:t>באוכלוסיה</a:t>
            </a:r>
            <a:r>
              <a:rPr lang="he-IL" dirty="0"/>
              <a:t>?..האם יש ייצוג מסוים שחסר לכם?..(לנסות לכוון שיש הרבה פחות נשים, אין חכית חרדית מטעם מפלגה חרדית.....)</a:t>
            </a:r>
          </a:p>
        </p:txBody>
      </p:sp>
      <p:sp>
        <p:nvSpPr>
          <p:cNvPr id="4" name="מציין מיקום של מספר שקופית 3"/>
          <p:cNvSpPr>
            <a:spLocks noGrp="1"/>
          </p:cNvSpPr>
          <p:nvPr>
            <p:ph type="sldNum" sz="quarter" idx="5"/>
          </p:nvPr>
        </p:nvSpPr>
        <p:spPr/>
        <p:txBody>
          <a:bodyPr/>
          <a:lstStyle/>
          <a:p>
            <a:fld id="{F17AB8D8-393E-42E1-BB9E-0F24CFDE8035}" type="slidenum">
              <a:rPr lang="he-IL" smtClean="0"/>
              <a:t>2</a:t>
            </a:fld>
            <a:endParaRPr lang="he-IL"/>
          </a:p>
        </p:txBody>
      </p:sp>
    </p:spTree>
    <p:extLst>
      <p:ext uri="{BB962C8B-B14F-4D97-AF65-F5344CB8AC3E}">
        <p14:creationId xmlns:p14="http://schemas.microsoft.com/office/powerpoint/2010/main" val="207815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איה תפקידים אתם מכירים?</a:t>
            </a:r>
          </a:p>
        </p:txBody>
      </p:sp>
      <p:sp>
        <p:nvSpPr>
          <p:cNvPr id="4" name="מציין מיקום של מספר שקופית 3"/>
          <p:cNvSpPr>
            <a:spLocks noGrp="1"/>
          </p:cNvSpPr>
          <p:nvPr>
            <p:ph type="sldNum" sz="quarter" idx="5"/>
          </p:nvPr>
        </p:nvSpPr>
        <p:spPr/>
        <p:txBody>
          <a:bodyPr/>
          <a:lstStyle/>
          <a:p>
            <a:fld id="{F17AB8D8-393E-42E1-BB9E-0F24CFDE8035}" type="slidenum">
              <a:rPr lang="he-IL" smtClean="0"/>
              <a:t>3</a:t>
            </a:fld>
            <a:endParaRPr lang="he-IL"/>
          </a:p>
        </p:txBody>
      </p:sp>
    </p:spTree>
    <p:extLst>
      <p:ext uri="{BB962C8B-B14F-4D97-AF65-F5344CB8AC3E}">
        <p14:creationId xmlns:p14="http://schemas.microsoft.com/office/powerpoint/2010/main" val="283911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איזה ועדות אתם מכירים?</a:t>
            </a:r>
          </a:p>
        </p:txBody>
      </p:sp>
      <p:sp>
        <p:nvSpPr>
          <p:cNvPr id="4" name="מציין מיקום של מספר שקופית 3"/>
          <p:cNvSpPr>
            <a:spLocks noGrp="1"/>
          </p:cNvSpPr>
          <p:nvPr>
            <p:ph type="sldNum" sz="quarter" idx="5"/>
          </p:nvPr>
        </p:nvSpPr>
        <p:spPr/>
        <p:txBody>
          <a:bodyPr/>
          <a:lstStyle/>
          <a:p>
            <a:fld id="{F17AB8D8-393E-42E1-BB9E-0F24CFDE8035}" type="slidenum">
              <a:rPr lang="he-IL" smtClean="0"/>
              <a:t>11</a:t>
            </a:fld>
            <a:endParaRPr lang="he-IL"/>
          </a:p>
        </p:txBody>
      </p:sp>
    </p:spTree>
    <p:extLst>
      <p:ext uri="{BB962C8B-B14F-4D97-AF65-F5344CB8AC3E}">
        <p14:creationId xmlns:p14="http://schemas.microsoft.com/office/powerpoint/2010/main" val="382082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F17AB8D8-393E-42E1-BB9E-0F24CFDE8035}" type="slidenum">
              <a:rPr lang="he-IL" smtClean="0"/>
              <a:t>13</a:t>
            </a:fld>
            <a:endParaRPr lang="he-IL"/>
          </a:p>
        </p:txBody>
      </p:sp>
    </p:spTree>
    <p:extLst>
      <p:ext uri="{BB962C8B-B14F-4D97-AF65-F5344CB8AC3E}">
        <p14:creationId xmlns:p14="http://schemas.microsoft.com/office/powerpoint/2010/main" val="401181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לצייר על הלוח את 2 המסלולים השונים</a:t>
            </a:r>
          </a:p>
        </p:txBody>
      </p:sp>
      <p:sp>
        <p:nvSpPr>
          <p:cNvPr id="4" name="מציין מיקום של מספר שקופית 3"/>
          <p:cNvSpPr>
            <a:spLocks noGrp="1"/>
          </p:cNvSpPr>
          <p:nvPr>
            <p:ph type="sldNum" sz="quarter" idx="5"/>
          </p:nvPr>
        </p:nvSpPr>
        <p:spPr/>
        <p:txBody>
          <a:bodyPr/>
          <a:lstStyle/>
          <a:p>
            <a:fld id="{F17AB8D8-393E-42E1-BB9E-0F24CFDE8035}" type="slidenum">
              <a:rPr lang="he-IL" smtClean="0"/>
              <a:t>15</a:t>
            </a:fld>
            <a:endParaRPr lang="he-IL"/>
          </a:p>
        </p:txBody>
      </p:sp>
    </p:spTree>
    <p:extLst>
      <p:ext uri="{BB962C8B-B14F-4D97-AF65-F5344CB8AC3E}">
        <p14:creationId xmlns:p14="http://schemas.microsoft.com/office/powerpoint/2010/main" val="245498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7" name="Date Placeholder 6"/>
          <p:cNvSpPr>
            <a:spLocks noGrp="1"/>
          </p:cNvSpPr>
          <p:nvPr>
            <p:ph type="dt" sz="half" idx="10"/>
          </p:nvPr>
        </p:nvSpPr>
        <p:spPr/>
        <p:txBody>
          <a:bodyPr/>
          <a:lstStyle/>
          <a:p>
            <a:fld id="{0641B268-51B2-4AD0-B9DA-ED6FC2093D64}" type="datetimeFigureOut">
              <a:rPr lang="he-IL" smtClean="0"/>
              <a:t>י"ד/כסלו/תש"פ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B1FCB3A-CA83-4139-BE75-77D41A74FFEF}" type="slidenum">
              <a:rPr lang="he-IL" smtClean="0"/>
              <a:t>‹#›</a:t>
            </a:fld>
            <a:endParaRPr lang="he-IL"/>
          </a:p>
        </p:txBody>
      </p:sp>
    </p:spTree>
    <p:extLst>
      <p:ext uri="{BB962C8B-B14F-4D97-AF65-F5344CB8AC3E}">
        <p14:creationId xmlns:p14="http://schemas.microsoft.com/office/powerpoint/2010/main" val="17495838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641B268-51B2-4AD0-B9DA-ED6FC2093D64}" type="datetimeFigureOut">
              <a:rPr lang="he-IL" smtClean="0"/>
              <a:t>י"ד/כסלו/תש"פ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B1FCB3A-CA83-4139-BE75-77D41A74FFEF}" type="slidenum">
              <a:rPr lang="he-IL" smtClean="0"/>
              <a:t>‹#›</a:t>
            </a:fld>
            <a:endParaRPr lang="he-IL"/>
          </a:p>
        </p:txBody>
      </p:sp>
    </p:spTree>
    <p:extLst>
      <p:ext uri="{BB962C8B-B14F-4D97-AF65-F5344CB8AC3E}">
        <p14:creationId xmlns:p14="http://schemas.microsoft.com/office/powerpoint/2010/main" val="246853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641B268-51B2-4AD0-B9DA-ED6FC2093D64}" type="datetimeFigureOut">
              <a:rPr lang="he-IL" smtClean="0"/>
              <a:t>י"ד/כסלו/תש"פ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B1FCB3A-CA83-4139-BE75-77D41A74FFEF}" type="slidenum">
              <a:rPr lang="he-IL" smtClean="0"/>
              <a:t>‹#›</a:t>
            </a:fld>
            <a:endParaRPr lang="he-IL"/>
          </a:p>
        </p:txBody>
      </p:sp>
    </p:spTree>
    <p:extLst>
      <p:ext uri="{BB962C8B-B14F-4D97-AF65-F5344CB8AC3E}">
        <p14:creationId xmlns:p14="http://schemas.microsoft.com/office/powerpoint/2010/main" val="161356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0641B268-51B2-4AD0-B9DA-ED6FC2093D64}" type="datetimeFigureOut">
              <a:rPr lang="he-IL" smtClean="0"/>
              <a:t>י"ד/כסלו/תש"פ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B1FCB3A-CA83-4139-BE75-77D41A74FFEF}" type="slidenum">
              <a:rPr lang="he-IL" smtClean="0"/>
              <a:t>‹#›</a:t>
            </a:fld>
            <a:endParaRPr lang="he-IL"/>
          </a:p>
        </p:txBody>
      </p:sp>
    </p:spTree>
    <p:extLst>
      <p:ext uri="{BB962C8B-B14F-4D97-AF65-F5344CB8AC3E}">
        <p14:creationId xmlns:p14="http://schemas.microsoft.com/office/powerpoint/2010/main" val="378996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0641B268-51B2-4AD0-B9DA-ED6FC2093D64}" type="datetimeFigureOut">
              <a:rPr lang="he-IL" smtClean="0"/>
              <a:t>י"ד/כסלו/תש"פ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B1FCB3A-CA83-4139-BE75-77D41A74FFEF}" type="slidenum">
              <a:rPr lang="he-IL" smtClean="0"/>
              <a:t>‹#›</a:t>
            </a:fld>
            <a:endParaRPr lang="he-IL"/>
          </a:p>
        </p:txBody>
      </p:sp>
    </p:spTree>
    <p:extLst>
      <p:ext uri="{BB962C8B-B14F-4D97-AF65-F5344CB8AC3E}">
        <p14:creationId xmlns:p14="http://schemas.microsoft.com/office/powerpoint/2010/main" val="1165150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8" name="Date Placeholder 7"/>
          <p:cNvSpPr>
            <a:spLocks noGrp="1"/>
          </p:cNvSpPr>
          <p:nvPr>
            <p:ph type="dt" sz="half" idx="10"/>
          </p:nvPr>
        </p:nvSpPr>
        <p:spPr/>
        <p:txBody>
          <a:bodyPr/>
          <a:lstStyle/>
          <a:p>
            <a:fld id="{0641B268-51B2-4AD0-B9DA-ED6FC2093D64}" type="datetimeFigureOut">
              <a:rPr lang="he-IL" smtClean="0"/>
              <a:t>י"ד/כסלו/תש"פ</a:t>
            </a:fld>
            <a:endParaRPr lang="he-IL"/>
          </a:p>
        </p:txBody>
      </p:sp>
      <p:sp>
        <p:nvSpPr>
          <p:cNvPr id="9" name="Footer Placeholder 8"/>
          <p:cNvSpPr>
            <a:spLocks noGrp="1"/>
          </p:cNvSpPr>
          <p:nvPr>
            <p:ph type="ftr" sz="quarter" idx="11"/>
          </p:nvPr>
        </p:nvSpPr>
        <p:spPr/>
        <p:txBody>
          <a:bodyPr/>
          <a:lstStyle/>
          <a:p>
            <a:endParaRPr lang="he-IL"/>
          </a:p>
        </p:txBody>
      </p:sp>
      <p:sp>
        <p:nvSpPr>
          <p:cNvPr id="10" name="Slide Number Placeholder 9"/>
          <p:cNvSpPr>
            <a:spLocks noGrp="1"/>
          </p:cNvSpPr>
          <p:nvPr>
            <p:ph type="sldNum" sz="quarter" idx="12"/>
          </p:nvPr>
        </p:nvSpPr>
        <p:spPr/>
        <p:txBody>
          <a:bodyPr/>
          <a:lstStyle/>
          <a:p>
            <a:fld id="{2B1FCB3A-CA83-4139-BE75-77D41A74FFEF}" type="slidenum">
              <a:rPr lang="he-IL" smtClean="0"/>
              <a:t>‹#›</a:t>
            </a:fld>
            <a:endParaRPr lang="he-IL"/>
          </a:p>
        </p:txBody>
      </p:sp>
    </p:spTree>
    <p:extLst>
      <p:ext uri="{BB962C8B-B14F-4D97-AF65-F5344CB8AC3E}">
        <p14:creationId xmlns:p14="http://schemas.microsoft.com/office/powerpoint/2010/main" val="364985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583436" y="3143250"/>
            <a:ext cx="4270248" cy="25967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0641B268-51B2-4AD0-B9DA-ED6FC2093D64}" type="datetimeFigureOut">
              <a:rPr lang="he-IL" smtClean="0"/>
              <a:t>י"ד/כסלו/תש"פ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B1FCB3A-CA83-4139-BE75-77D41A74FFEF}"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361882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641B268-51B2-4AD0-B9DA-ED6FC2093D64}" type="datetimeFigureOut">
              <a:rPr lang="he-IL" smtClean="0"/>
              <a:t>י"ד/כסלו/תש"פ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B1FCB3A-CA83-4139-BE75-77D41A74FFEF}" type="slidenum">
              <a:rPr lang="he-IL" smtClean="0"/>
              <a:t>‹#›</a:t>
            </a:fld>
            <a:endParaRPr lang="he-IL"/>
          </a:p>
        </p:txBody>
      </p:sp>
    </p:spTree>
    <p:extLst>
      <p:ext uri="{BB962C8B-B14F-4D97-AF65-F5344CB8AC3E}">
        <p14:creationId xmlns:p14="http://schemas.microsoft.com/office/powerpoint/2010/main" val="298148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1B268-51B2-4AD0-B9DA-ED6FC2093D64}" type="datetimeFigureOut">
              <a:rPr lang="he-IL" smtClean="0"/>
              <a:t>י"ד/כסלו/תש"פ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B1FCB3A-CA83-4139-BE75-77D41A74FFEF}" type="slidenum">
              <a:rPr lang="he-IL" smtClean="0"/>
              <a:t>‹#›</a:t>
            </a:fld>
            <a:endParaRPr lang="he-IL"/>
          </a:p>
        </p:txBody>
      </p:sp>
    </p:spTree>
    <p:extLst>
      <p:ext uri="{BB962C8B-B14F-4D97-AF65-F5344CB8AC3E}">
        <p14:creationId xmlns:p14="http://schemas.microsoft.com/office/powerpoint/2010/main" val="143676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p>
            <a:fld id="{0641B268-51B2-4AD0-B9DA-ED6FC2093D64}" type="datetimeFigureOut">
              <a:rPr lang="he-IL" smtClean="0"/>
              <a:t>י"ד/כסלו/תש"פ</a:t>
            </a:fld>
            <a:endParaRPr lang="he-I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he-IL"/>
          </a:p>
        </p:txBody>
      </p:sp>
      <p:sp>
        <p:nvSpPr>
          <p:cNvPr id="11" name="Slide Number Placeholder 10"/>
          <p:cNvSpPr>
            <a:spLocks noGrp="1"/>
          </p:cNvSpPr>
          <p:nvPr>
            <p:ph type="sldNum" sz="quarter" idx="12"/>
          </p:nvPr>
        </p:nvSpPr>
        <p:spPr/>
        <p:txBody>
          <a:bodyPr/>
          <a:lstStyle/>
          <a:p>
            <a:fld id="{2B1FCB3A-CA83-4139-BE75-77D41A74FFEF}" type="slidenum">
              <a:rPr lang="he-IL" smtClean="0"/>
              <a:t>‹#›</a:t>
            </a:fld>
            <a:endParaRPr lang="he-IL"/>
          </a:p>
        </p:txBody>
      </p:sp>
    </p:spTree>
    <p:extLst>
      <p:ext uri="{BB962C8B-B14F-4D97-AF65-F5344CB8AC3E}">
        <p14:creationId xmlns:p14="http://schemas.microsoft.com/office/powerpoint/2010/main" val="349755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641B268-51B2-4AD0-B9DA-ED6FC2093D64}" type="datetimeFigureOut">
              <a:rPr lang="he-IL" smtClean="0"/>
              <a:t>י"ד/כסלו/תש"פ</a:t>
            </a:fld>
            <a:endParaRPr lang="he-I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he-IL"/>
          </a:p>
        </p:txBody>
      </p:sp>
      <p:sp>
        <p:nvSpPr>
          <p:cNvPr id="10" name="Slide Number Placeholder 9"/>
          <p:cNvSpPr>
            <a:spLocks noGrp="1"/>
          </p:cNvSpPr>
          <p:nvPr>
            <p:ph type="sldNum" sz="quarter" idx="12"/>
          </p:nvPr>
        </p:nvSpPr>
        <p:spPr/>
        <p:txBody>
          <a:bodyPr/>
          <a:lstStyle/>
          <a:p>
            <a:fld id="{2B1FCB3A-CA83-4139-BE75-77D41A74FFEF}" type="slidenum">
              <a:rPr lang="he-IL" smtClean="0"/>
              <a:t>‹#›</a:t>
            </a:fld>
            <a:endParaRPr lang="he-IL"/>
          </a:p>
        </p:txBody>
      </p:sp>
    </p:spTree>
    <p:extLst>
      <p:ext uri="{BB962C8B-B14F-4D97-AF65-F5344CB8AC3E}">
        <p14:creationId xmlns:p14="http://schemas.microsoft.com/office/powerpoint/2010/main" val="107665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641B268-51B2-4AD0-B9DA-ED6FC2093D64}" type="datetimeFigureOut">
              <a:rPr lang="he-IL" smtClean="0"/>
              <a:t>י"ד/כסלו/תש"פ</a:t>
            </a:fld>
            <a:endParaRPr lang="he-I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he-I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B1FCB3A-CA83-4139-BE75-77D41A74FFEF}" type="slidenum">
              <a:rPr lang="he-IL" smtClean="0"/>
              <a:t>‹#›</a:t>
            </a:fld>
            <a:endParaRPr lang="he-IL"/>
          </a:p>
        </p:txBody>
      </p:sp>
    </p:spTree>
    <p:extLst>
      <p:ext uri="{BB962C8B-B14F-4D97-AF65-F5344CB8AC3E}">
        <p14:creationId xmlns:p14="http://schemas.microsoft.com/office/powerpoint/2010/main" val="154904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bvyYN8f0h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x1hENaHt9c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54nBu7VfaVw&amp;t=120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ApGVb-FNao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e.wikipedia.org/wiki/%D7%9E%D7%9E%D7%A9%D7%9C%D7%AA_%D7%99%D7%A9%D7%A8%D7%90%D7%9C" TargetMode="External"/><Relationship Id="rId2" Type="http://schemas.openxmlformats.org/officeDocument/2006/relationships/hyperlink" Target="https://he.wikipedia.org/wiki/%D7%AA%D7%A7%D7%A6%D7%99%D7%91_%D7%94%D7%9E%D7%93%D7%99%D7%A0%D7%94" TargetMode="External"/><Relationship Id="rId1" Type="http://schemas.openxmlformats.org/officeDocument/2006/relationships/slideLayout" Target="../slideLayouts/slideLayout2.xml"/><Relationship Id="rId4" Type="http://schemas.openxmlformats.org/officeDocument/2006/relationships/hyperlink" Target="https://www.ynet.co.il/articles/0,7340,L-4888066,00.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auDKaKEPjF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6EDED847-34F1-4353-AA83-1525E9E40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476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EBE6C97-F904-4695-8B9D-E458C3094B34}"/>
              </a:ext>
            </a:extLst>
          </p:cNvPr>
          <p:cNvSpPr>
            <a:spLocks noGrp="1"/>
          </p:cNvSpPr>
          <p:nvPr>
            <p:ph type="title"/>
          </p:nvPr>
        </p:nvSpPr>
        <p:spPr>
          <a:xfrm>
            <a:off x="2407599" y="4928136"/>
            <a:ext cx="7729728" cy="1134402"/>
          </a:xfrm>
        </p:spPr>
        <p:txBody>
          <a:bodyPr vert="horz" lIns="182880" tIns="182880" rIns="182880" bIns="182880" rtlCol="0" anchor="ctr" anchorCtr="1">
            <a:normAutofit/>
          </a:bodyPr>
          <a:lstStyle/>
          <a:p>
            <a:pPr rtl="0"/>
            <a:r>
              <a:rPr lang="en-US"/>
              <a:t>הרשות המחוקקת</a:t>
            </a:r>
          </a:p>
        </p:txBody>
      </p:sp>
      <p:pic>
        <p:nvPicPr>
          <p:cNvPr id="5" name="מציין מיקום תוכן 4">
            <a:extLst>
              <a:ext uri="{FF2B5EF4-FFF2-40B4-BE49-F238E27FC236}">
                <a16:creationId xmlns:a16="http://schemas.microsoft.com/office/drawing/2014/main" id="{EF615D0F-18FC-4CB4-8EDF-31E7057219A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471" b="2294"/>
          <a:stretch/>
        </p:blipFill>
        <p:spPr>
          <a:xfrm>
            <a:off x="1353941" y="960118"/>
            <a:ext cx="9484118" cy="3556535"/>
          </a:xfrm>
          <a:prstGeom prst="rect">
            <a:avLst/>
          </a:prstGeom>
        </p:spPr>
      </p:pic>
    </p:spTree>
    <p:extLst>
      <p:ext uri="{BB962C8B-B14F-4D97-AF65-F5344CB8AC3E}">
        <p14:creationId xmlns:p14="http://schemas.microsoft.com/office/powerpoint/2010/main" val="383294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398D0D-D400-404A-BE46-AD33BE23D2F1}"/>
              </a:ext>
            </a:extLst>
          </p:cNvPr>
          <p:cNvSpPr>
            <a:spLocks noGrp="1"/>
          </p:cNvSpPr>
          <p:nvPr>
            <p:ph type="title"/>
          </p:nvPr>
        </p:nvSpPr>
        <p:spPr>
          <a:xfrm>
            <a:off x="2231136" y="964692"/>
            <a:ext cx="7729728" cy="1188720"/>
          </a:xfrm>
        </p:spPr>
        <p:txBody>
          <a:bodyPr>
            <a:normAutofit/>
          </a:bodyPr>
          <a:lstStyle/>
          <a:p>
            <a:r>
              <a:rPr lang="he-IL" dirty="0"/>
              <a:t>הנושאים העיקרים הנדונים במליאה</a:t>
            </a:r>
          </a:p>
        </p:txBody>
      </p:sp>
      <p:pic>
        <p:nvPicPr>
          <p:cNvPr id="5" name="תמונה 4">
            <a:extLst>
              <a:ext uri="{FF2B5EF4-FFF2-40B4-BE49-F238E27FC236}">
                <a16:creationId xmlns:a16="http://schemas.microsoft.com/office/drawing/2014/main" id="{D9EAD118-E726-454D-8C42-F47C81FE6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136" y="2733472"/>
            <a:ext cx="3631692" cy="2538134"/>
          </a:xfrm>
          <a:prstGeom prst="rect">
            <a:avLst/>
          </a:prstGeom>
          <a:ln w="31750" cap="sq">
            <a:solidFill>
              <a:srgbClr val="FFFFFF"/>
            </a:solidFill>
            <a:miter lim="800000"/>
          </a:ln>
        </p:spPr>
      </p:pic>
      <p:sp>
        <p:nvSpPr>
          <p:cNvPr id="3" name="מציין מיקום תוכן 2">
            <a:extLst>
              <a:ext uri="{FF2B5EF4-FFF2-40B4-BE49-F238E27FC236}">
                <a16:creationId xmlns:a16="http://schemas.microsoft.com/office/drawing/2014/main" id="{19CD08DE-B9C6-4CF8-B1AE-3CD4A5BBDF8E}"/>
              </a:ext>
            </a:extLst>
          </p:cNvPr>
          <p:cNvSpPr>
            <a:spLocks noGrp="1"/>
          </p:cNvSpPr>
          <p:nvPr>
            <p:ph idx="1"/>
          </p:nvPr>
        </p:nvSpPr>
        <p:spPr>
          <a:xfrm>
            <a:off x="6333423" y="2638044"/>
            <a:ext cx="3618297" cy="3101983"/>
          </a:xfrm>
        </p:spPr>
        <p:txBody>
          <a:bodyPr>
            <a:normAutofit/>
          </a:bodyPr>
          <a:lstStyle/>
          <a:p>
            <a:r>
              <a:rPr lang="he-IL" sz="2000" b="1" dirty="0"/>
              <a:t>הצעה לסדר היום- </a:t>
            </a:r>
            <a:r>
              <a:rPr lang="he-IL" sz="2000" dirty="0"/>
              <a:t>חברי הכנסת מעלים נושאים לדיון במליאת הכנסת.</a:t>
            </a:r>
          </a:p>
          <a:p>
            <a:r>
              <a:rPr lang="he-IL" sz="2000" b="1" dirty="0"/>
              <a:t>שאילתה-</a:t>
            </a:r>
            <a:r>
              <a:rPr lang="he-IL" sz="2000" dirty="0"/>
              <a:t> חבר הכנסת רשאי לפנות לשר בשאילתה על עניין שבתחום תפקידי השר הנשאל. </a:t>
            </a:r>
          </a:p>
          <a:p>
            <a:r>
              <a:rPr lang="he-IL" sz="2000" b="1" dirty="0"/>
              <a:t>הצעת חוק</a:t>
            </a:r>
          </a:p>
          <a:p>
            <a:r>
              <a:rPr lang="he-IL" sz="2000" b="1" dirty="0"/>
              <a:t>הצעת אי אמון</a:t>
            </a:r>
          </a:p>
        </p:txBody>
      </p:sp>
    </p:spTree>
    <p:extLst>
      <p:ext uri="{BB962C8B-B14F-4D97-AF65-F5344CB8AC3E}">
        <p14:creationId xmlns:p14="http://schemas.microsoft.com/office/powerpoint/2010/main" val="120431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מציין מיקום תוכן 4">
            <a:extLst>
              <a:ext uri="{FF2B5EF4-FFF2-40B4-BE49-F238E27FC236}">
                <a16:creationId xmlns:a16="http://schemas.microsoft.com/office/drawing/2014/main" id="{A6CDC0C4-1FA3-4493-8E9A-C21B6980860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911" r="-2" b="11336"/>
          <a:stretch/>
        </p:blipFill>
        <p:spPr>
          <a:xfrm>
            <a:off x="2366210" y="1388535"/>
            <a:ext cx="7915425" cy="4080930"/>
          </a:xfrm>
          <a:prstGeom prst="rect">
            <a:avLst/>
          </a:prstGeom>
        </p:spPr>
      </p:pic>
      <p:sp>
        <p:nvSpPr>
          <p:cNvPr id="12" name="Oval 11">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30E1598-DE47-488F-96AC-BCC0F45F4927}"/>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pPr rtl="0"/>
            <a:r>
              <a:rPr lang="en-US" sz="2000" dirty="0" err="1">
                <a:solidFill>
                  <a:srgbClr val="FFFFFF"/>
                </a:solidFill>
              </a:rPr>
              <a:t>ועדות</a:t>
            </a:r>
            <a:r>
              <a:rPr lang="en-US" sz="2000" dirty="0">
                <a:solidFill>
                  <a:srgbClr val="FFFFFF"/>
                </a:solidFill>
              </a:rPr>
              <a:t> </a:t>
            </a:r>
            <a:r>
              <a:rPr lang="en-US" sz="2000" dirty="0" err="1">
                <a:solidFill>
                  <a:srgbClr val="FFFFFF"/>
                </a:solidFill>
              </a:rPr>
              <a:t>הכנסת</a:t>
            </a:r>
            <a:endParaRPr lang="en-US" sz="2000" dirty="0">
              <a:solidFill>
                <a:srgbClr val="FFFFFF"/>
              </a:solidFill>
            </a:endParaRPr>
          </a:p>
        </p:txBody>
      </p:sp>
    </p:spTree>
    <p:extLst>
      <p:ext uri="{BB962C8B-B14F-4D97-AF65-F5344CB8AC3E}">
        <p14:creationId xmlns:p14="http://schemas.microsoft.com/office/powerpoint/2010/main" val="103480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A30617B0-01D8-461E-AB42-98BCBC6211B2}"/>
              </a:ext>
            </a:extLst>
          </p:cNvPr>
          <p:cNvSpPr>
            <a:spLocks noGrp="1"/>
          </p:cNvSpPr>
          <p:nvPr>
            <p:ph type="title"/>
          </p:nvPr>
        </p:nvSpPr>
        <p:spPr>
          <a:xfrm>
            <a:off x="2231136" y="467418"/>
            <a:ext cx="7729728" cy="1188720"/>
          </a:xfrm>
          <a:solidFill>
            <a:srgbClr val="FFFFFF"/>
          </a:solidFill>
        </p:spPr>
        <p:txBody>
          <a:bodyPr>
            <a:normAutofit/>
          </a:bodyPr>
          <a:lstStyle/>
          <a:p>
            <a:r>
              <a:rPr lang="he-IL" dirty="0"/>
              <a:t>ועדות הכנסת</a:t>
            </a:r>
          </a:p>
        </p:txBody>
      </p:sp>
      <p:sp>
        <p:nvSpPr>
          <p:cNvPr id="3" name="מציין מיקום תוכן 2">
            <a:extLst>
              <a:ext uri="{FF2B5EF4-FFF2-40B4-BE49-F238E27FC236}">
                <a16:creationId xmlns:a16="http://schemas.microsoft.com/office/drawing/2014/main" id="{87113868-085F-40A9-A4FA-F8CA8FE77633}"/>
              </a:ext>
            </a:extLst>
          </p:cNvPr>
          <p:cNvSpPr>
            <a:spLocks noGrp="1"/>
          </p:cNvSpPr>
          <p:nvPr>
            <p:ph idx="1"/>
          </p:nvPr>
        </p:nvSpPr>
        <p:spPr>
          <a:xfrm>
            <a:off x="1706062" y="2291262"/>
            <a:ext cx="8779512" cy="2879256"/>
          </a:xfrm>
        </p:spPr>
        <p:txBody>
          <a:bodyPr>
            <a:normAutofit/>
          </a:bodyPr>
          <a:lstStyle/>
          <a:p>
            <a:r>
              <a:rPr lang="he-IL" sz="2400" dirty="0">
                <a:solidFill>
                  <a:srgbClr val="404040"/>
                </a:solidFill>
              </a:rPr>
              <a:t>חלק עיקרי מעבודות חברי הכנסת היא השתתפות בדיוני ועדות הכנסת. </a:t>
            </a:r>
          </a:p>
          <a:p>
            <a:r>
              <a:rPr lang="he-IL" sz="2400" dirty="0">
                <a:solidFill>
                  <a:srgbClr val="404040"/>
                </a:solidFill>
              </a:rPr>
              <a:t>הייצוג בוועדות נקבע לפי הייצוג היחסי של הסיעות בכנסת- כך שלסיעות הקואליציה יש רוב בוועדות.</a:t>
            </a:r>
          </a:p>
          <a:p>
            <a:r>
              <a:rPr lang="he-IL" sz="2400" dirty="0">
                <a:solidFill>
                  <a:srgbClr val="404040"/>
                </a:solidFill>
              </a:rPr>
              <a:t>הועדות דנות בתחומים מוגדרים (למשל :כספים, כלכלה, חינוך, מעמד </a:t>
            </a:r>
            <a:r>
              <a:rPr lang="he-IL" sz="2400" dirty="0" err="1">
                <a:solidFill>
                  <a:srgbClr val="404040"/>
                </a:solidFill>
              </a:rPr>
              <a:t>האשה</a:t>
            </a:r>
            <a:r>
              <a:rPr lang="he-IL" sz="2400" dirty="0">
                <a:solidFill>
                  <a:srgbClr val="404040"/>
                </a:solidFill>
              </a:rPr>
              <a:t>, חוץ וביטחון</a:t>
            </a:r>
            <a:r>
              <a:rPr lang="he-IL" dirty="0">
                <a:solidFill>
                  <a:srgbClr val="404040"/>
                </a:solidFill>
              </a:rPr>
              <a:t>)</a:t>
            </a:r>
          </a:p>
        </p:txBody>
      </p:sp>
    </p:spTree>
    <p:extLst>
      <p:ext uri="{BB962C8B-B14F-4D97-AF65-F5344CB8AC3E}">
        <p14:creationId xmlns:p14="http://schemas.microsoft.com/office/powerpoint/2010/main" val="361677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12FC106-93B7-4378-8DBC-EEB4888261C7}"/>
              </a:ext>
            </a:extLst>
          </p:cNvPr>
          <p:cNvSpPr>
            <a:spLocks noGrp="1"/>
          </p:cNvSpPr>
          <p:nvPr>
            <p:ph type="title"/>
          </p:nvPr>
        </p:nvSpPr>
        <p:spPr>
          <a:xfrm>
            <a:off x="2231136" y="467418"/>
            <a:ext cx="7729728" cy="1188720"/>
          </a:xfrm>
          <a:solidFill>
            <a:srgbClr val="FFFFFF"/>
          </a:solidFill>
        </p:spPr>
        <p:txBody>
          <a:bodyPr>
            <a:normAutofit/>
          </a:bodyPr>
          <a:lstStyle/>
          <a:p>
            <a:r>
              <a:rPr lang="he-IL" dirty="0"/>
              <a:t>נושאי הדיונים </a:t>
            </a:r>
            <a:r>
              <a:rPr lang="he-IL" dirty="0" err="1"/>
              <a:t>בועדות</a:t>
            </a:r>
            <a:endParaRPr lang="he-IL" dirty="0"/>
          </a:p>
        </p:txBody>
      </p:sp>
      <p:sp>
        <p:nvSpPr>
          <p:cNvPr id="3" name="מציין מיקום תוכן 2">
            <a:extLst>
              <a:ext uri="{FF2B5EF4-FFF2-40B4-BE49-F238E27FC236}">
                <a16:creationId xmlns:a16="http://schemas.microsoft.com/office/drawing/2014/main" id="{8BA3F064-1B0B-4C03-BF3D-FE269C0914C4}"/>
              </a:ext>
            </a:extLst>
          </p:cNvPr>
          <p:cNvSpPr>
            <a:spLocks noGrp="1"/>
          </p:cNvSpPr>
          <p:nvPr>
            <p:ph idx="1"/>
          </p:nvPr>
        </p:nvSpPr>
        <p:spPr>
          <a:xfrm>
            <a:off x="1706062" y="2291262"/>
            <a:ext cx="8779512" cy="2879256"/>
          </a:xfrm>
        </p:spPr>
        <p:txBody>
          <a:bodyPr>
            <a:normAutofit/>
          </a:bodyPr>
          <a:lstStyle/>
          <a:p>
            <a:pPr>
              <a:lnSpc>
                <a:spcPct val="90000"/>
              </a:lnSpc>
            </a:pPr>
            <a:r>
              <a:rPr lang="he-IL" dirty="0">
                <a:solidFill>
                  <a:srgbClr val="404040"/>
                </a:solidFill>
              </a:rPr>
              <a:t>דיון על פרטי הצעות חוק וניסוח שלהם</a:t>
            </a:r>
          </a:p>
          <a:p>
            <a:pPr>
              <a:lnSpc>
                <a:spcPct val="90000"/>
              </a:lnSpc>
            </a:pPr>
            <a:r>
              <a:rPr lang="he-IL" dirty="0">
                <a:solidFill>
                  <a:srgbClr val="404040"/>
                </a:solidFill>
              </a:rPr>
              <a:t>אישור חקיקת משנה</a:t>
            </a:r>
          </a:p>
          <a:p>
            <a:pPr>
              <a:lnSpc>
                <a:spcPct val="90000"/>
              </a:lnSpc>
            </a:pPr>
            <a:r>
              <a:rPr lang="he-IL" dirty="0">
                <a:solidFill>
                  <a:srgbClr val="404040"/>
                </a:solidFill>
              </a:rPr>
              <a:t>דיון עם אנשי מקצוע</a:t>
            </a:r>
          </a:p>
          <a:p>
            <a:pPr>
              <a:lnSpc>
                <a:spcPct val="90000"/>
              </a:lnSpc>
            </a:pPr>
            <a:r>
              <a:rPr lang="he-IL" dirty="0">
                <a:solidFill>
                  <a:srgbClr val="404040"/>
                </a:solidFill>
              </a:rPr>
              <a:t>כל ענין אחר אשר נמסר לדיונה של הכנס.</a:t>
            </a:r>
          </a:p>
          <a:p>
            <a:pPr>
              <a:lnSpc>
                <a:spcPct val="90000"/>
              </a:lnSpc>
            </a:pPr>
            <a:endParaRPr lang="he-IL" dirty="0">
              <a:solidFill>
                <a:srgbClr val="404040"/>
              </a:solidFill>
            </a:endParaRPr>
          </a:p>
          <a:p>
            <a:pPr>
              <a:lnSpc>
                <a:spcPct val="90000"/>
              </a:lnSpc>
            </a:pPr>
            <a:r>
              <a:rPr lang="he-IL" dirty="0">
                <a:solidFill>
                  <a:srgbClr val="404040"/>
                </a:solidFill>
              </a:rPr>
              <a:t>תפקיד הועדות הינו לייעל את העבודה הפרלמנטרית באמצעות בירור פרטים, היוועצות עם מומחים ושיתוף הציבור</a:t>
            </a:r>
          </a:p>
          <a:p>
            <a:pPr>
              <a:lnSpc>
                <a:spcPct val="90000"/>
              </a:lnSpc>
            </a:pPr>
            <a:r>
              <a:rPr lang="en-US" dirty="0">
                <a:solidFill>
                  <a:srgbClr val="404040"/>
                </a:solidFill>
                <a:hlinkClick r:id="rId3"/>
              </a:rPr>
              <a:t>https://www.youtube.com/watch?v=lbvyYN8f0hI</a:t>
            </a:r>
            <a:endParaRPr lang="he-IL" dirty="0">
              <a:solidFill>
                <a:srgbClr val="404040"/>
              </a:solidFill>
            </a:endParaRPr>
          </a:p>
        </p:txBody>
      </p:sp>
    </p:spTree>
    <p:extLst>
      <p:ext uri="{BB962C8B-B14F-4D97-AF65-F5344CB8AC3E}">
        <p14:creationId xmlns:p14="http://schemas.microsoft.com/office/powerpoint/2010/main" val="234733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FE39422-80C5-4906-83BC-05227EBADF8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he-IL" sz="3000">
                <a:solidFill>
                  <a:srgbClr val="FFFFFF"/>
                </a:solidFill>
              </a:rPr>
              <a:t>הליכי חקיקה</a:t>
            </a:r>
          </a:p>
        </p:txBody>
      </p:sp>
      <p:sp>
        <p:nvSpPr>
          <p:cNvPr id="3" name="מציין מיקום תוכן 2">
            <a:extLst>
              <a:ext uri="{FF2B5EF4-FFF2-40B4-BE49-F238E27FC236}">
                <a16:creationId xmlns:a16="http://schemas.microsoft.com/office/drawing/2014/main" id="{2B804460-9051-4962-9617-BDB456F1B8C8}"/>
              </a:ext>
            </a:extLst>
          </p:cNvPr>
          <p:cNvSpPr>
            <a:spLocks noGrp="1"/>
          </p:cNvSpPr>
          <p:nvPr>
            <p:ph idx="1"/>
          </p:nvPr>
        </p:nvSpPr>
        <p:spPr>
          <a:xfrm>
            <a:off x="5591695" y="1402080"/>
            <a:ext cx="5320696" cy="4053840"/>
          </a:xfrm>
        </p:spPr>
        <p:txBody>
          <a:bodyPr anchor="ctr">
            <a:normAutofit/>
          </a:bodyPr>
          <a:lstStyle/>
          <a:p>
            <a:r>
              <a:rPr lang="he-IL" sz="2400" dirty="0"/>
              <a:t>איך חוק נולד?</a:t>
            </a:r>
          </a:p>
          <a:p>
            <a:r>
              <a:rPr lang="en-US" dirty="0">
                <a:hlinkClick r:id="rId2"/>
              </a:rPr>
              <a:t>https://www.youtube.com/watch?v=x1hENaHt9cs</a:t>
            </a:r>
            <a:endParaRPr lang="he-IL" dirty="0"/>
          </a:p>
        </p:txBody>
      </p:sp>
    </p:spTree>
    <p:extLst>
      <p:ext uri="{BB962C8B-B14F-4D97-AF65-F5344CB8AC3E}">
        <p14:creationId xmlns:p14="http://schemas.microsoft.com/office/powerpoint/2010/main" val="367358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F3CB04-520A-4F15-A420-8CC8E23605B9}"/>
              </a:ext>
            </a:extLst>
          </p:cNvPr>
          <p:cNvSpPr>
            <a:spLocks noGrp="1"/>
          </p:cNvSpPr>
          <p:nvPr>
            <p:ph type="title"/>
          </p:nvPr>
        </p:nvSpPr>
        <p:spPr>
          <a:xfrm>
            <a:off x="804672" y="964692"/>
            <a:ext cx="5894832" cy="1188720"/>
          </a:xfrm>
        </p:spPr>
        <p:txBody>
          <a:bodyPr>
            <a:normAutofit/>
          </a:bodyPr>
          <a:lstStyle/>
          <a:p>
            <a:r>
              <a:rPr lang="he-IL" dirty="0"/>
              <a:t>קריאה טרומית</a:t>
            </a:r>
          </a:p>
        </p:txBody>
      </p:sp>
      <p:sp>
        <p:nvSpPr>
          <p:cNvPr id="3" name="מציין מיקום תוכן 2">
            <a:extLst>
              <a:ext uri="{FF2B5EF4-FFF2-40B4-BE49-F238E27FC236}">
                <a16:creationId xmlns:a16="http://schemas.microsoft.com/office/drawing/2014/main" id="{984D08EB-2A25-4D22-931D-DE953BA5048D}"/>
              </a:ext>
            </a:extLst>
          </p:cNvPr>
          <p:cNvSpPr>
            <a:spLocks noGrp="1"/>
          </p:cNvSpPr>
          <p:nvPr>
            <p:ph idx="1"/>
          </p:nvPr>
        </p:nvSpPr>
        <p:spPr>
          <a:xfrm>
            <a:off x="803243" y="2638044"/>
            <a:ext cx="5963317" cy="3263206"/>
          </a:xfrm>
        </p:spPr>
        <p:txBody>
          <a:bodyPr>
            <a:normAutofit/>
          </a:bodyPr>
          <a:lstStyle/>
          <a:p>
            <a:r>
              <a:rPr lang="he-IL" dirty="0"/>
              <a:t>הצעת חוק פרטית שעברה את אישור נשיאות הכנסת עולה להצבעה במליאה.</a:t>
            </a:r>
          </a:p>
          <a:p>
            <a:r>
              <a:rPr lang="he-IL" dirty="0"/>
              <a:t>אם ההצעה זוכה לרוב היא עוברת </a:t>
            </a:r>
            <a:r>
              <a:rPr lang="he-IL" dirty="0" err="1"/>
              <a:t>לועדת</a:t>
            </a:r>
            <a:r>
              <a:rPr lang="he-IL" dirty="0"/>
              <a:t> הכנסת הרלוונטית שם דנים בפרטי הצעת החוק ומעצבים את הנוסח שיעל בקריאה הבאה או ממליצים לדחותה.</a:t>
            </a:r>
          </a:p>
          <a:p>
            <a:r>
              <a:rPr lang="he-IL" dirty="0"/>
              <a:t>קריאה זו קיימת רק בהצעת חוק פרטית. (הצעת חוק ממשלתית פטורה מקריאה טרומית ואחרי שהיא מאושרת </a:t>
            </a:r>
            <a:r>
              <a:rPr lang="he-IL" dirty="0" err="1"/>
              <a:t>בועדת</a:t>
            </a:r>
            <a:r>
              <a:rPr lang="he-IL" dirty="0"/>
              <a:t> שרים, היא עוברת ישר לקריאה ראשונה) </a:t>
            </a:r>
          </a:p>
        </p:txBody>
      </p:sp>
      <p:sp>
        <p:nvSpPr>
          <p:cNvPr id="17" name="Rectangle 16">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תמונה 5">
            <a:extLst>
              <a:ext uri="{FF2B5EF4-FFF2-40B4-BE49-F238E27FC236}">
                <a16:creationId xmlns:a16="http://schemas.microsoft.com/office/drawing/2014/main" id="{160AFC2A-ADFA-4475-AC9F-542140AB9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458" y="1768763"/>
            <a:ext cx="3111847" cy="3111847"/>
          </a:xfrm>
          <a:prstGeom prst="rect">
            <a:avLst/>
          </a:prstGeom>
        </p:spPr>
      </p:pic>
    </p:spTree>
    <p:extLst>
      <p:ext uri="{BB962C8B-B14F-4D97-AF65-F5344CB8AC3E}">
        <p14:creationId xmlns:p14="http://schemas.microsoft.com/office/powerpoint/2010/main" val="227071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0127107-6497-401B-AAB9-161826BC8583}"/>
              </a:ext>
            </a:extLst>
          </p:cNvPr>
          <p:cNvSpPr>
            <a:spLocks noGrp="1"/>
          </p:cNvSpPr>
          <p:nvPr>
            <p:ph type="title"/>
          </p:nvPr>
        </p:nvSpPr>
        <p:spPr>
          <a:xfrm>
            <a:off x="2231136" y="467418"/>
            <a:ext cx="7729728" cy="1188720"/>
          </a:xfrm>
          <a:solidFill>
            <a:srgbClr val="FFFFFF"/>
          </a:solidFill>
        </p:spPr>
        <p:txBody>
          <a:bodyPr>
            <a:normAutofit/>
          </a:bodyPr>
          <a:lstStyle/>
          <a:p>
            <a:r>
              <a:rPr lang="he-IL" dirty="0"/>
              <a:t>קריאה ראשונה</a:t>
            </a:r>
          </a:p>
        </p:txBody>
      </p:sp>
      <p:sp>
        <p:nvSpPr>
          <p:cNvPr id="3" name="מציין מיקום תוכן 2">
            <a:extLst>
              <a:ext uri="{FF2B5EF4-FFF2-40B4-BE49-F238E27FC236}">
                <a16:creationId xmlns:a16="http://schemas.microsoft.com/office/drawing/2014/main" id="{BB41D49E-1946-4FA8-9725-A5140FED9E55}"/>
              </a:ext>
            </a:extLst>
          </p:cNvPr>
          <p:cNvSpPr>
            <a:spLocks noGrp="1"/>
          </p:cNvSpPr>
          <p:nvPr>
            <p:ph idx="1"/>
          </p:nvPr>
        </p:nvSpPr>
        <p:spPr>
          <a:xfrm>
            <a:off x="1706062" y="2291262"/>
            <a:ext cx="8779512" cy="2879256"/>
          </a:xfrm>
        </p:spPr>
        <p:txBody>
          <a:bodyPr>
            <a:normAutofit/>
          </a:bodyPr>
          <a:lstStyle/>
          <a:p>
            <a:r>
              <a:rPr lang="he-IL" dirty="0">
                <a:solidFill>
                  <a:srgbClr val="404040"/>
                </a:solidFill>
              </a:rPr>
              <a:t>הצבעה במליאה על הצעת חוק ממשלתית שאושרה </a:t>
            </a:r>
            <a:r>
              <a:rPr lang="he-IL" dirty="0" err="1">
                <a:solidFill>
                  <a:srgbClr val="404040"/>
                </a:solidFill>
              </a:rPr>
              <a:t>בועדת</a:t>
            </a:r>
            <a:r>
              <a:rPr lang="he-IL" dirty="0">
                <a:solidFill>
                  <a:srgbClr val="404040"/>
                </a:solidFill>
              </a:rPr>
              <a:t> שרים </a:t>
            </a:r>
            <a:r>
              <a:rPr lang="he-IL" dirty="0" err="1">
                <a:solidFill>
                  <a:srgbClr val="404040"/>
                </a:solidFill>
              </a:rPr>
              <a:t>לעניני</a:t>
            </a:r>
            <a:r>
              <a:rPr lang="he-IL" dirty="0">
                <a:solidFill>
                  <a:srgbClr val="404040"/>
                </a:solidFill>
              </a:rPr>
              <a:t> חקיקה או על הצעת חוק פרטית שעברה קריאה טרומית.</a:t>
            </a:r>
          </a:p>
          <a:p>
            <a:r>
              <a:rPr lang="he-IL" dirty="0">
                <a:solidFill>
                  <a:srgbClr val="404040"/>
                </a:solidFill>
              </a:rPr>
              <a:t>אם ההצעה זוכה לרוב היא עוברת לטיפול ועדת הכנסת </a:t>
            </a:r>
            <a:r>
              <a:rPr lang="he-IL" dirty="0" err="1">
                <a:solidFill>
                  <a:srgbClr val="404040"/>
                </a:solidFill>
              </a:rPr>
              <a:t>הרלונטית</a:t>
            </a:r>
            <a:r>
              <a:rPr lang="he-IL" dirty="0">
                <a:solidFill>
                  <a:srgbClr val="404040"/>
                </a:solidFill>
              </a:rPr>
              <a:t> שדנה בפרטי הצעת החוק ומעצבת את הנוסח שיעלה בקריאה הבאה או ממליצה לדחותה.</a:t>
            </a:r>
          </a:p>
          <a:p>
            <a:r>
              <a:rPr lang="he-IL" dirty="0">
                <a:solidFill>
                  <a:srgbClr val="404040"/>
                </a:solidFill>
              </a:rPr>
              <a:t>במסגרת דיוני הועדה, לכל ח"כ יש זכות להציע הסתייגות לנוסח סעיפי החוק.</a:t>
            </a:r>
          </a:p>
        </p:txBody>
      </p:sp>
    </p:spTree>
    <p:extLst>
      <p:ext uri="{BB962C8B-B14F-4D97-AF65-F5344CB8AC3E}">
        <p14:creationId xmlns:p14="http://schemas.microsoft.com/office/powerpoint/2010/main" val="94142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7630C88-6CDC-4B9A-951A-94DB8679636F}"/>
              </a:ext>
            </a:extLst>
          </p:cNvPr>
          <p:cNvSpPr>
            <a:spLocks noGrp="1"/>
          </p:cNvSpPr>
          <p:nvPr>
            <p:ph type="title"/>
          </p:nvPr>
        </p:nvSpPr>
        <p:spPr>
          <a:xfrm>
            <a:off x="2231136" y="467418"/>
            <a:ext cx="7729728" cy="1188720"/>
          </a:xfrm>
          <a:solidFill>
            <a:srgbClr val="FFFFFF"/>
          </a:solidFill>
        </p:spPr>
        <p:txBody>
          <a:bodyPr>
            <a:normAutofit/>
          </a:bodyPr>
          <a:lstStyle/>
          <a:p>
            <a:r>
              <a:rPr lang="he-IL" dirty="0"/>
              <a:t>קריאה שניה ושלישית</a:t>
            </a:r>
          </a:p>
        </p:txBody>
      </p:sp>
      <p:sp>
        <p:nvSpPr>
          <p:cNvPr id="3" name="מציין מיקום תוכן 2">
            <a:extLst>
              <a:ext uri="{FF2B5EF4-FFF2-40B4-BE49-F238E27FC236}">
                <a16:creationId xmlns:a16="http://schemas.microsoft.com/office/drawing/2014/main" id="{13FFE2AF-EE5C-4505-B040-A30694195E61}"/>
              </a:ext>
            </a:extLst>
          </p:cNvPr>
          <p:cNvSpPr>
            <a:spLocks noGrp="1"/>
          </p:cNvSpPr>
          <p:nvPr>
            <p:ph idx="1"/>
          </p:nvPr>
        </p:nvSpPr>
        <p:spPr>
          <a:xfrm>
            <a:off x="1706062" y="2291262"/>
            <a:ext cx="8779512" cy="2879256"/>
          </a:xfrm>
        </p:spPr>
        <p:txBody>
          <a:bodyPr>
            <a:normAutofit/>
          </a:bodyPr>
          <a:lstStyle/>
          <a:p>
            <a:pPr>
              <a:lnSpc>
                <a:spcPct val="90000"/>
              </a:lnSpc>
            </a:pPr>
            <a:r>
              <a:rPr lang="he-IL" dirty="0">
                <a:solidFill>
                  <a:srgbClr val="404040"/>
                </a:solidFill>
              </a:rPr>
              <a:t>לאחר שהועדה </a:t>
            </a:r>
            <a:r>
              <a:rPr lang="he-IL" dirty="0" err="1">
                <a:solidFill>
                  <a:srgbClr val="404040"/>
                </a:solidFill>
              </a:rPr>
              <a:t>הרלונטית</a:t>
            </a:r>
            <a:r>
              <a:rPr lang="he-IL" dirty="0">
                <a:solidFill>
                  <a:srgbClr val="404040"/>
                </a:solidFill>
              </a:rPr>
              <a:t> דנה בהצעה ולאחר שמוצעות הסתייגויות, ההצעה עולה להצבעה במליאה.</a:t>
            </a:r>
          </a:p>
          <a:p>
            <a:pPr>
              <a:lnSpc>
                <a:spcPct val="90000"/>
              </a:lnSpc>
            </a:pPr>
            <a:r>
              <a:rPr lang="he-IL" dirty="0">
                <a:solidFill>
                  <a:srgbClr val="404040"/>
                </a:solidFill>
              </a:rPr>
              <a:t>בקריאה </a:t>
            </a:r>
            <a:r>
              <a:rPr lang="he-IL" dirty="0" err="1">
                <a:solidFill>
                  <a:srgbClr val="404040"/>
                </a:solidFill>
              </a:rPr>
              <a:t>השניה</a:t>
            </a:r>
            <a:r>
              <a:rPr lang="he-IL" dirty="0">
                <a:solidFill>
                  <a:srgbClr val="404040"/>
                </a:solidFill>
              </a:rPr>
              <a:t>- הכנסת מצביעה על כל אחד מסעיפי החוק </a:t>
            </a:r>
            <a:r>
              <a:rPr lang="he-IL" dirty="0" err="1">
                <a:solidFill>
                  <a:srgbClr val="404040"/>
                </a:solidFill>
              </a:rPr>
              <a:t>ומא</a:t>
            </a:r>
            <a:r>
              <a:rPr lang="he-IL" dirty="0">
                <a:solidFill>
                  <a:srgbClr val="404040"/>
                </a:solidFill>
              </a:rPr>
              <a:t>/</a:t>
            </a:r>
            <a:r>
              <a:rPr lang="he-IL" dirty="0" err="1">
                <a:solidFill>
                  <a:srgbClr val="404040"/>
                </a:solidFill>
              </a:rPr>
              <a:t>רת</a:t>
            </a:r>
            <a:r>
              <a:rPr lang="he-IL" dirty="0">
                <a:solidFill>
                  <a:srgbClr val="404040"/>
                </a:solidFill>
              </a:rPr>
              <a:t>/לא מאשרת אותם לאור הסתייגויות הח"כים.</a:t>
            </a:r>
          </a:p>
          <a:p>
            <a:pPr>
              <a:lnSpc>
                <a:spcPct val="90000"/>
              </a:lnSpc>
            </a:pPr>
            <a:endParaRPr lang="he-IL" dirty="0">
              <a:solidFill>
                <a:srgbClr val="404040"/>
              </a:solidFill>
            </a:endParaRPr>
          </a:p>
          <a:p>
            <a:pPr>
              <a:lnSpc>
                <a:spcPct val="90000"/>
              </a:lnSpc>
            </a:pPr>
            <a:r>
              <a:rPr lang="he-IL" dirty="0">
                <a:solidFill>
                  <a:srgbClr val="404040"/>
                </a:solidFill>
              </a:rPr>
              <a:t>בקריאה השלישית- לאחר גיבושה הסופי של הצעת החוק במסגרת הקריאה </a:t>
            </a:r>
            <a:r>
              <a:rPr lang="he-IL" dirty="0" err="1">
                <a:solidFill>
                  <a:srgbClr val="404040"/>
                </a:solidFill>
              </a:rPr>
              <a:t>השניה</a:t>
            </a:r>
            <a:r>
              <a:rPr lang="he-IL" dirty="0">
                <a:solidFill>
                  <a:srgbClr val="404040"/>
                </a:solidFill>
              </a:rPr>
              <a:t>, הכנסת מצביעה על החוק כמכלול –מאשרת או דוחה אותו. </a:t>
            </a:r>
          </a:p>
          <a:p>
            <a:pPr>
              <a:lnSpc>
                <a:spcPct val="90000"/>
              </a:lnSpc>
            </a:pPr>
            <a:r>
              <a:rPr lang="he-IL" dirty="0">
                <a:solidFill>
                  <a:srgbClr val="404040"/>
                </a:solidFill>
              </a:rPr>
              <a:t>לאחר אישור החוק בקריאה שלישית, חותמים עליו יו"ר הכנסת, ראש הממשלה, הנשיא והשר הרלוונטי, והוא מפרסם ברשומות ונכנס לתוקף.</a:t>
            </a:r>
          </a:p>
        </p:txBody>
      </p:sp>
    </p:spTree>
    <p:extLst>
      <p:ext uri="{BB962C8B-B14F-4D97-AF65-F5344CB8AC3E}">
        <p14:creationId xmlns:p14="http://schemas.microsoft.com/office/powerpoint/2010/main" val="195512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9B25CC72-9A18-4EBB-A49C-C1A9728DEF2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3199" b="11801"/>
          <a:stretch/>
        </p:blipFill>
        <p:spPr>
          <a:xfrm>
            <a:off x="20" y="10"/>
            <a:ext cx="12191980" cy="6857990"/>
          </a:xfrm>
          <a:prstGeom prst="rect">
            <a:avLst/>
          </a:prstGeom>
        </p:spPr>
      </p:pic>
      <p:sp>
        <p:nvSpPr>
          <p:cNvPr id="2" name="כותרת 1">
            <a:extLst>
              <a:ext uri="{FF2B5EF4-FFF2-40B4-BE49-F238E27FC236}">
                <a16:creationId xmlns:a16="http://schemas.microsoft.com/office/drawing/2014/main" id="{C93C9805-14D5-453C-BB72-D3267DABC2EC}"/>
              </a:ext>
            </a:extLst>
          </p:cNvPr>
          <p:cNvSpPr>
            <a:spLocks noGrp="1"/>
          </p:cNvSpPr>
          <p:nvPr>
            <p:ph type="title"/>
          </p:nvPr>
        </p:nvSpPr>
        <p:spPr>
          <a:xfrm>
            <a:off x="2231136" y="964692"/>
            <a:ext cx="7729728" cy="1188720"/>
          </a:xfrm>
          <a:noFill/>
          <a:ln>
            <a:solidFill>
              <a:srgbClr val="FFFFFF"/>
            </a:solidFill>
          </a:ln>
        </p:spPr>
        <p:txBody>
          <a:bodyPr>
            <a:normAutofit/>
          </a:bodyPr>
          <a:lstStyle/>
          <a:p>
            <a:r>
              <a:rPr lang="he-IL">
                <a:solidFill>
                  <a:schemeClr val="tx1"/>
                </a:solidFill>
              </a:rPr>
              <a:t>יישום-חוק דרומי</a:t>
            </a:r>
          </a:p>
        </p:txBody>
      </p:sp>
      <p:sp>
        <p:nvSpPr>
          <p:cNvPr id="3" name="מציין מיקום תוכן 2">
            <a:extLst>
              <a:ext uri="{FF2B5EF4-FFF2-40B4-BE49-F238E27FC236}">
                <a16:creationId xmlns:a16="http://schemas.microsoft.com/office/drawing/2014/main" id="{D31CCAA5-DC26-4C05-867A-883B968E7E33}"/>
              </a:ext>
            </a:extLst>
          </p:cNvPr>
          <p:cNvSpPr>
            <a:spLocks noGrp="1"/>
          </p:cNvSpPr>
          <p:nvPr>
            <p:ph idx="1"/>
          </p:nvPr>
        </p:nvSpPr>
        <p:spPr>
          <a:xfrm>
            <a:off x="2231136" y="2638044"/>
            <a:ext cx="7729728" cy="3101983"/>
          </a:xfrm>
        </p:spPr>
        <p:txBody>
          <a:bodyPr>
            <a:normAutofit/>
          </a:bodyPr>
          <a:lstStyle/>
          <a:p>
            <a:r>
              <a:rPr lang="he-IL" dirty="0"/>
              <a:t>צפו בסרטון וכתבו לעצמכם באיזה סוג הצעה מדובר, ומה התהליכים השונים שהחוק עבר עד שהתקבל.</a:t>
            </a:r>
          </a:p>
          <a:p>
            <a:r>
              <a:rPr lang="en-US" dirty="0">
                <a:hlinkClick r:id="rId3"/>
              </a:rPr>
              <a:t>https://www.youtube.com/watch?v=54nBu7VfaVw&amp;t=120s</a:t>
            </a:r>
            <a:endParaRPr lang="he-IL" dirty="0"/>
          </a:p>
        </p:txBody>
      </p:sp>
    </p:spTree>
    <p:extLst>
      <p:ext uri="{BB962C8B-B14F-4D97-AF65-F5344CB8AC3E}">
        <p14:creationId xmlns:p14="http://schemas.microsoft.com/office/powerpoint/2010/main" val="235435887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B72B24E-7636-4BAB-98ED-391F176AFAA2}"/>
              </a:ext>
            </a:extLst>
          </p:cNvPr>
          <p:cNvSpPr>
            <a:spLocks noGrp="1"/>
          </p:cNvSpPr>
          <p:nvPr>
            <p:ph type="title"/>
          </p:nvPr>
        </p:nvSpPr>
        <p:spPr>
          <a:xfrm>
            <a:off x="2231136" y="467418"/>
            <a:ext cx="7729728" cy="1188720"/>
          </a:xfrm>
          <a:solidFill>
            <a:srgbClr val="FFFFFF"/>
          </a:solidFill>
        </p:spPr>
        <p:txBody>
          <a:bodyPr>
            <a:normAutofit/>
          </a:bodyPr>
          <a:lstStyle/>
          <a:p>
            <a:r>
              <a:rPr lang="he-IL" dirty="0"/>
              <a:t>משימה בזוגות</a:t>
            </a:r>
          </a:p>
        </p:txBody>
      </p:sp>
      <p:sp>
        <p:nvSpPr>
          <p:cNvPr id="3" name="מציין מיקום תוכן 2">
            <a:extLst>
              <a:ext uri="{FF2B5EF4-FFF2-40B4-BE49-F238E27FC236}">
                <a16:creationId xmlns:a16="http://schemas.microsoft.com/office/drawing/2014/main" id="{AB206BE3-070A-4845-A0AF-CBD22962CD43}"/>
              </a:ext>
            </a:extLst>
          </p:cNvPr>
          <p:cNvSpPr>
            <a:spLocks noGrp="1"/>
          </p:cNvSpPr>
          <p:nvPr>
            <p:ph idx="1"/>
          </p:nvPr>
        </p:nvSpPr>
        <p:spPr>
          <a:xfrm>
            <a:off x="1706062" y="2291262"/>
            <a:ext cx="8779512" cy="2879256"/>
          </a:xfrm>
        </p:spPr>
        <p:txBody>
          <a:bodyPr>
            <a:normAutofit/>
          </a:bodyPr>
          <a:lstStyle/>
          <a:p>
            <a:r>
              <a:rPr lang="he-IL" sz="2000" dirty="0">
                <a:solidFill>
                  <a:srgbClr val="404040"/>
                </a:solidFill>
              </a:rPr>
              <a:t>חשבו על חוק שהייתם רוצים לחוקק.</a:t>
            </a:r>
          </a:p>
          <a:p>
            <a:r>
              <a:rPr lang="he-IL" sz="2000" dirty="0">
                <a:solidFill>
                  <a:srgbClr val="404040"/>
                </a:solidFill>
              </a:rPr>
              <a:t>ציינו את  הליכים השונים אותם תצטרכו לעבור עד שהחוק שלכם יכנס לספר החוקים של מדינת ישראל.</a:t>
            </a:r>
          </a:p>
          <a:p>
            <a:endParaRPr lang="he-IL" dirty="0">
              <a:solidFill>
                <a:srgbClr val="404040"/>
              </a:solidFill>
            </a:endParaRPr>
          </a:p>
        </p:txBody>
      </p:sp>
      <p:pic>
        <p:nvPicPr>
          <p:cNvPr id="5" name="תמונה 4">
            <a:extLst>
              <a:ext uri="{FF2B5EF4-FFF2-40B4-BE49-F238E27FC236}">
                <a16:creationId xmlns:a16="http://schemas.microsoft.com/office/drawing/2014/main" id="{0B2C2768-4E8D-40F2-966C-30D5256EB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862" y="3657758"/>
            <a:ext cx="2428875" cy="1362075"/>
          </a:xfrm>
          <a:prstGeom prst="rect">
            <a:avLst/>
          </a:prstGeom>
        </p:spPr>
      </p:pic>
    </p:spTree>
    <p:extLst>
      <p:ext uri="{BB962C8B-B14F-4D97-AF65-F5344CB8AC3E}">
        <p14:creationId xmlns:p14="http://schemas.microsoft.com/office/powerpoint/2010/main" val="255078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9A3BB7-419F-4695-A1F0-01326D148742}"/>
              </a:ext>
            </a:extLst>
          </p:cNvPr>
          <p:cNvSpPr>
            <a:spLocks noGrp="1"/>
          </p:cNvSpPr>
          <p:nvPr>
            <p:ph type="title"/>
          </p:nvPr>
        </p:nvSpPr>
        <p:spPr>
          <a:xfrm>
            <a:off x="655320" y="365125"/>
            <a:ext cx="5120114" cy="1692794"/>
          </a:xfrm>
        </p:spPr>
        <p:txBody>
          <a:bodyPr>
            <a:normAutofit/>
          </a:bodyPr>
          <a:lstStyle/>
          <a:p>
            <a:r>
              <a:rPr lang="he-IL"/>
              <a:t>הכנסת</a:t>
            </a:r>
          </a:p>
        </p:txBody>
      </p:sp>
      <p:sp>
        <p:nvSpPr>
          <p:cNvPr id="3" name="מציין מיקום תוכן 2">
            <a:extLst>
              <a:ext uri="{FF2B5EF4-FFF2-40B4-BE49-F238E27FC236}">
                <a16:creationId xmlns:a16="http://schemas.microsoft.com/office/drawing/2014/main" id="{8E4B91FB-D008-4AD1-BC04-A20FA936CB15}"/>
              </a:ext>
            </a:extLst>
          </p:cNvPr>
          <p:cNvSpPr>
            <a:spLocks noGrp="1"/>
          </p:cNvSpPr>
          <p:nvPr>
            <p:ph idx="1"/>
          </p:nvPr>
        </p:nvSpPr>
        <p:spPr>
          <a:xfrm>
            <a:off x="655321" y="2575034"/>
            <a:ext cx="5120113" cy="3462228"/>
          </a:xfrm>
        </p:spPr>
        <p:txBody>
          <a:bodyPr>
            <a:normAutofit/>
          </a:bodyPr>
          <a:lstStyle/>
          <a:p>
            <a:r>
              <a:rPr lang="he-IL" sz="2400" dirty="0"/>
              <a:t>הכנסת היא הפרלמנט/בית הנבחרים בישראל , והיא מונה 120 חברים , נציגי המפלגות שהשתתפו בבחירות ועברו את אחוז החסימה.</a:t>
            </a:r>
          </a:p>
          <a:p>
            <a:r>
              <a:rPr lang="he-IL" sz="2400" dirty="0"/>
              <a:t>הכנסת מייצגת את ריבונות האזרחים ואת העמדות השונות בחברה. </a:t>
            </a:r>
          </a:p>
        </p:txBody>
      </p:sp>
      <p:pic>
        <p:nvPicPr>
          <p:cNvPr id="5" name="תמונה 4">
            <a:extLst>
              <a:ext uri="{FF2B5EF4-FFF2-40B4-BE49-F238E27FC236}">
                <a16:creationId xmlns:a16="http://schemas.microsoft.com/office/drawing/2014/main" id="{1809A835-81D1-4824-A962-BCAEA1474683}"/>
              </a:ext>
            </a:extLst>
          </p:cNvPr>
          <p:cNvPicPr>
            <a:picLocks noChangeAspect="1"/>
          </p:cNvPicPr>
          <p:nvPr/>
        </p:nvPicPr>
        <p:blipFill rotWithShape="1">
          <a:blip r:embed="rId3">
            <a:extLst>
              <a:ext uri="{28A0092B-C50C-407E-A947-70E740481C1C}">
                <a14:useLocalDpi xmlns:a14="http://schemas.microsoft.com/office/drawing/2010/main" val="0"/>
              </a:ext>
            </a:extLst>
          </a:blip>
          <a:srcRect l="30934" r="1728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87731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1C0C558F-9013-48C3-A7B2-00B7EB088F2B}"/>
              </a:ext>
            </a:extLst>
          </p:cNvPr>
          <p:cNvSpPr>
            <a:spLocks noGrp="1"/>
          </p:cNvSpPr>
          <p:nvPr>
            <p:ph type="title"/>
          </p:nvPr>
        </p:nvSpPr>
        <p:spPr>
          <a:xfrm>
            <a:off x="2231136" y="467418"/>
            <a:ext cx="7729728" cy="1188720"/>
          </a:xfrm>
          <a:solidFill>
            <a:srgbClr val="FFFFFF"/>
          </a:solidFill>
        </p:spPr>
        <p:txBody>
          <a:bodyPr>
            <a:normAutofit/>
          </a:bodyPr>
          <a:lstStyle/>
          <a:p>
            <a:r>
              <a:rPr lang="he-IL" dirty="0"/>
              <a:t>הצבעת אי אמון</a:t>
            </a:r>
          </a:p>
        </p:txBody>
      </p:sp>
      <p:sp>
        <p:nvSpPr>
          <p:cNvPr id="3" name="מציין מיקום תוכן 2">
            <a:extLst>
              <a:ext uri="{FF2B5EF4-FFF2-40B4-BE49-F238E27FC236}">
                <a16:creationId xmlns:a16="http://schemas.microsoft.com/office/drawing/2014/main" id="{2C628AF9-A611-4196-9B7E-86338258E9DB}"/>
              </a:ext>
            </a:extLst>
          </p:cNvPr>
          <p:cNvSpPr>
            <a:spLocks noGrp="1"/>
          </p:cNvSpPr>
          <p:nvPr>
            <p:ph idx="1"/>
          </p:nvPr>
        </p:nvSpPr>
        <p:spPr>
          <a:xfrm>
            <a:off x="1706062" y="2291262"/>
            <a:ext cx="8779512" cy="2879256"/>
          </a:xfrm>
        </p:spPr>
        <p:txBody>
          <a:bodyPr>
            <a:normAutofit/>
          </a:bodyPr>
          <a:lstStyle/>
          <a:p>
            <a:r>
              <a:rPr lang="he-IL">
                <a:solidFill>
                  <a:srgbClr val="404040"/>
                </a:solidFill>
              </a:rPr>
              <a:t>כלי לפיקוח על הממשלה במשטרים פרלמנטריים</a:t>
            </a:r>
          </a:p>
          <a:p>
            <a:r>
              <a:rPr lang="he-IL">
                <a:solidFill>
                  <a:srgbClr val="404040"/>
                </a:solidFill>
              </a:rPr>
              <a:t>הממשלה תלויה באמון הפרלמנט ולפרלמנט יש יכולת להביא לסיום כהונת הממשלה על ידי הצבעת אי אמון .</a:t>
            </a:r>
          </a:p>
          <a:p>
            <a:r>
              <a:rPr lang="he-IL">
                <a:solidFill>
                  <a:srgbClr val="404040"/>
                </a:solidFill>
              </a:rPr>
              <a:t>לפי החוק בישראל, הצבעת אי-אמון בממשלה מתקבלת רק כאשר רוב של 61 חברי-כנסת, מביעים תמיכה במועמד חלופי לכהן כראש הממשלה. </a:t>
            </a:r>
          </a:p>
          <a:p>
            <a:endParaRPr lang="he-IL">
              <a:solidFill>
                <a:srgbClr val="404040"/>
              </a:solidFill>
            </a:endParaRPr>
          </a:p>
          <a:p>
            <a:r>
              <a:rPr lang="en-US">
                <a:solidFill>
                  <a:srgbClr val="404040"/>
                </a:solidFill>
                <a:hlinkClick r:id="rId2"/>
              </a:rPr>
              <a:t>https://www.youtube.com/watch?v=ApGVb-FNaoc</a:t>
            </a:r>
            <a:endParaRPr lang="he-IL">
              <a:solidFill>
                <a:srgbClr val="404040"/>
              </a:solidFill>
            </a:endParaRPr>
          </a:p>
        </p:txBody>
      </p:sp>
    </p:spTree>
    <p:extLst>
      <p:ext uri="{BB962C8B-B14F-4D97-AF65-F5344CB8AC3E}">
        <p14:creationId xmlns:p14="http://schemas.microsoft.com/office/powerpoint/2010/main" val="186837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A42F80FE-011D-4424-B6F0-7312A781F30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he-IL" sz="3000">
                <a:solidFill>
                  <a:srgbClr val="FFFFFF"/>
                </a:solidFill>
              </a:rPr>
              <a:t>רקע-תקציב המדינה</a:t>
            </a:r>
          </a:p>
        </p:txBody>
      </p:sp>
      <p:sp>
        <p:nvSpPr>
          <p:cNvPr id="3" name="מציין מיקום תוכן 2">
            <a:extLst>
              <a:ext uri="{FF2B5EF4-FFF2-40B4-BE49-F238E27FC236}">
                <a16:creationId xmlns:a16="http://schemas.microsoft.com/office/drawing/2014/main" id="{5930811E-FE0B-48D8-92C5-7833B27BAA84}"/>
              </a:ext>
            </a:extLst>
          </p:cNvPr>
          <p:cNvSpPr>
            <a:spLocks noGrp="1"/>
          </p:cNvSpPr>
          <p:nvPr>
            <p:ph idx="1"/>
          </p:nvPr>
        </p:nvSpPr>
        <p:spPr>
          <a:xfrm>
            <a:off x="5591695" y="1402080"/>
            <a:ext cx="5320696" cy="4053840"/>
          </a:xfrm>
        </p:spPr>
        <p:txBody>
          <a:bodyPr anchor="ctr">
            <a:normAutofit/>
          </a:bodyPr>
          <a:lstStyle/>
          <a:p>
            <a:r>
              <a:rPr lang="he-IL" b="1">
                <a:hlinkClick r:id="rId2" tooltip="תקציב המדינה">
                  <a:extLst>
                    <a:ext uri="{A12FA001-AC4F-418D-AE19-62706E023703}">
                      <ahyp:hlinkClr xmlns:ahyp="http://schemas.microsoft.com/office/drawing/2018/hyperlinkcolor" val="tx"/>
                    </a:ext>
                  </a:extLst>
                </a:hlinkClick>
              </a:rPr>
              <a:t>תקציב המדינה</a:t>
            </a:r>
            <a:r>
              <a:rPr lang="he-IL"/>
              <a:t> הוא הכלי המרכזי המשמש את </a:t>
            </a:r>
            <a:r>
              <a:rPr lang="he-IL">
                <a:hlinkClick r:id="rId3" tooltip="ממשלת ישראל">
                  <a:extLst>
                    <a:ext uri="{A12FA001-AC4F-418D-AE19-62706E023703}">
                      <ahyp:hlinkClr xmlns:ahyp="http://schemas.microsoft.com/office/drawing/2018/hyperlinkcolor" val="tx"/>
                    </a:ext>
                  </a:extLst>
                </a:hlinkClick>
              </a:rPr>
              <a:t>ממשלת ישראל</a:t>
            </a:r>
            <a:r>
              <a:rPr lang="he-IL"/>
              <a:t> ליישום סדרי העדיפויות שלה ולקביעת רמת ההוצאה הממשלתית. </a:t>
            </a:r>
          </a:p>
          <a:p>
            <a:r>
              <a:rPr lang="he-IL"/>
              <a:t>חוק התקציב השנתי מוגש בהתאם להוראות 'חוק יסוד: משק המדינה', שלפיהן ייקבע תקציב המדינה בחוק למשך שנה ויכלול את ההוצאות הצפויות והמתוכננות של הממשלה. החוק גם קובע שהצעת התקציב תהיה מפורטת ותונח על שולחן הכנסת לא יאוחר מ-60 יום לפני תחילת שנת התקציב</a:t>
            </a:r>
            <a:endParaRPr lang="en-US">
              <a:hlinkClick r:id="rId4"/>
            </a:endParaRPr>
          </a:p>
          <a:p>
            <a:endParaRPr lang="en-US">
              <a:hlinkClick r:id="rId4"/>
            </a:endParaRPr>
          </a:p>
          <a:p>
            <a:r>
              <a:rPr lang="en-US">
                <a:hlinkClick r:id="rId4"/>
              </a:rPr>
              <a:t>https://www.ynet.co.il/articles/0,7340,L-4888066,00.html</a:t>
            </a:r>
            <a:endParaRPr lang="en-US"/>
          </a:p>
          <a:p>
            <a:endParaRPr lang="en-US" dirty="0"/>
          </a:p>
        </p:txBody>
      </p:sp>
    </p:spTree>
    <p:extLst>
      <p:ext uri="{BB962C8B-B14F-4D97-AF65-F5344CB8AC3E}">
        <p14:creationId xmlns:p14="http://schemas.microsoft.com/office/powerpoint/2010/main" val="89384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FE5DABE-C7C5-45EE-B37E-809AD1D4217E}"/>
              </a:ext>
            </a:extLst>
          </p:cNvPr>
          <p:cNvSpPr>
            <a:spLocks noGrp="1"/>
          </p:cNvSpPr>
          <p:nvPr>
            <p:ph type="title"/>
          </p:nvPr>
        </p:nvSpPr>
        <p:spPr>
          <a:xfrm>
            <a:off x="2231136" y="467418"/>
            <a:ext cx="7729728" cy="1188720"/>
          </a:xfrm>
          <a:solidFill>
            <a:srgbClr val="FFFFFF"/>
          </a:solidFill>
        </p:spPr>
        <p:txBody>
          <a:bodyPr>
            <a:normAutofit/>
          </a:bodyPr>
          <a:lstStyle/>
          <a:p>
            <a:r>
              <a:rPr lang="he-IL" dirty="0"/>
              <a:t>חוק התקציב</a:t>
            </a:r>
          </a:p>
        </p:txBody>
      </p:sp>
      <p:sp>
        <p:nvSpPr>
          <p:cNvPr id="3" name="מציין מיקום תוכן 2">
            <a:extLst>
              <a:ext uri="{FF2B5EF4-FFF2-40B4-BE49-F238E27FC236}">
                <a16:creationId xmlns:a16="http://schemas.microsoft.com/office/drawing/2014/main" id="{3C52EFEA-9353-436C-AA76-07ED1A92B591}"/>
              </a:ext>
            </a:extLst>
          </p:cNvPr>
          <p:cNvSpPr>
            <a:spLocks noGrp="1"/>
          </p:cNvSpPr>
          <p:nvPr>
            <p:ph idx="1"/>
          </p:nvPr>
        </p:nvSpPr>
        <p:spPr>
          <a:xfrm>
            <a:off x="1706062" y="2291262"/>
            <a:ext cx="8779512" cy="2879256"/>
          </a:xfrm>
        </p:spPr>
        <p:txBody>
          <a:bodyPr>
            <a:normAutofit/>
          </a:bodyPr>
          <a:lstStyle/>
          <a:p>
            <a:r>
              <a:rPr lang="he-IL">
                <a:solidFill>
                  <a:srgbClr val="404040"/>
                </a:solidFill>
              </a:rPr>
              <a:t>חוק תקציב המדינה קובע את תקציב המדינה לשנה אחת , ובמקרים חריגים חוק התקציב קובע תקציב  לשנתיים.</a:t>
            </a:r>
          </a:p>
          <a:p>
            <a:r>
              <a:rPr lang="he-IL">
                <a:solidFill>
                  <a:srgbClr val="404040"/>
                </a:solidFill>
              </a:rPr>
              <a:t>חוק זה הוא כלי לפיקוח וביקורת של הכנסת על הממשלה, ועל סדר קדימויות שלה בכל תחומי החיים של מדינת ישראל.</a:t>
            </a:r>
          </a:p>
          <a:p>
            <a:r>
              <a:rPr lang="he-IL">
                <a:solidFill>
                  <a:srgbClr val="404040"/>
                </a:solidFill>
              </a:rPr>
              <a:t>אי אישור הצעת חוק התקציב כמוהו כהצבעת אי אמון בממשלה.</a:t>
            </a:r>
          </a:p>
          <a:p>
            <a:r>
              <a:rPr lang="he-IL">
                <a:solidFill>
                  <a:srgbClr val="404040"/>
                </a:solidFill>
              </a:rPr>
              <a:t> אסור לקבוע בתקציב הקצבות לגופים שמחוץ לממשלה. יש לקבוע הקצאה לסוג פעילות, והתמיכה מחולקת לפי אמות-המידה כלליות ושוויוניות.</a:t>
            </a:r>
          </a:p>
        </p:txBody>
      </p:sp>
    </p:spTree>
    <p:extLst>
      <p:ext uri="{BB962C8B-B14F-4D97-AF65-F5344CB8AC3E}">
        <p14:creationId xmlns:p14="http://schemas.microsoft.com/office/powerpoint/2010/main" val="1622942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41076F-86EF-4390-88CA-E9B10287F5A4}"/>
              </a:ext>
            </a:extLst>
          </p:cNvPr>
          <p:cNvSpPr>
            <a:spLocks noGrp="1"/>
          </p:cNvSpPr>
          <p:nvPr>
            <p:ph type="title"/>
          </p:nvPr>
        </p:nvSpPr>
        <p:spPr>
          <a:xfrm>
            <a:off x="804672" y="978776"/>
            <a:ext cx="5925310" cy="1174991"/>
          </a:xfrm>
          <a:prstGeom prst="ellipse">
            <a:avLst/>
          </a:prstGeom>
        </p:spPr>
        <p:txBody>
          <a:bodyPr>
            <a:normAutofit/>
          </a:bodyPr>
          <a:lstStyle/>
          <a:p>
            <a:r>
              <a:rPr lang="he-IL" sz="2400"/>
              <a:t>תרגול- הרשות המחוקקת</a:t>
            </a:r>
          </a:p>
        </p:txBody>
      </p:sp>
      <p:sp>
        <p:nvSpPr>
          <p:cNvPr id="3" name="מציין מיקום תוכן 2">
            <a:extLst>
              <a:ext uri="{FF2B5EF4-FFF2-40B4-BE49-F238E27FC236}">
                <a16:creationId xmlns:a16="http://schemas.microsoft.com/office/drawing/2014/main" id="{78B2061A-411E-4275-B06E-C93C29259821}"/>
              </a:ext>
            </a:extLst>
          </p:cNvPr>
          <p:cNvSpPr>
            <a:spLocks noGrp="1"/>
          </p:cNvSpPr>
          <p:nvPr>
            <p:ph idx="1"/>
          </p:nvPr>
        </p:nvSpPr>
        <p:spPr>
          <a:xfrm>
            <a:off x="804672" y="2640692"/>
            <a:ext cx="7756398" cy="3600088"/>
          </a:xfrm>
        </p:spPr>
        <p:txBody>
          <a:bodyPr>
            <a:normAutofit lnSpcReduction="10000"/>
          </a:bodyPr>
          <a:lstStyle/>
          <a:p>
            <a:pPr algn="just"/>
            <a:r>
              <a:rPr lang="he-IL" sz="2400" dirty="0"/>
              <a:t>בעקבות עלייה במספר הנפגעים בתאונות דרכים, נערך דיון בנושא זה במליאת הכנסת. כמה חברי כנסת טענו שהממשלה אינה פועלת במידה מספקת </a:t>
            </a:r>
            <a:r>
              <a:rPr lang="he-IL" sz="2400" dirty="0" err="1"/>
              <a:t>לפיתרון</a:t>
            </a:r>
            <a:r>
              <a:rPr lang="he-IL" sz="2400" dirty="0"/>
              <a:t> הבעיה ודרשו שהממשלה תקבע כי הפחתת מספר תאונות הדרכים היא יעד לאומי. לדבריהם, על הממשלה להבטיח תחזוקה נאותה של הכבישים ולהטיל על שר התחבורה את המימוש של יעד זה.</a:t>
            </a:r>
          </a:p>
          <a:p>
            <a:pPr algn="just"/>
            <a:r>
              <a:rPr lang="he-IL" sz="2400" dirty="0"/>
              <a:t>ציין והצג את </a:t>
            </a:r>
            <a:r>
              <a:rPr lang="he-IL" sz="2400" b="1" dirty="0"/>
              <a:t>תפקידי הכנסת </a:t>
            </a:r>
            <a:r>
              <a:rPr lang="he-IL" sz="2400" dirty="0"/>
              <a:t>שבאו לידי ביטוי בדרישה של חברי הכנסת.</a:t>
            </a:r>
          </a:p>
          <a:p>
            <a:pPr algn="just"/>
            <a:r>
              <a:rPr lang="he-IL" sz="2400" dirty="0"/>
              <a:t>הסבר כיצד תפקיד זה בא לידי ביטוי בקטע.</a:t>
            </a:r>
          </a:p>
          <a:p>
            <a:endParaRPr lang="he-IL" dirty="0"/>
          </a:p>
        </p:txBody>
      </p:sp>
      <p:pic>
        <p:nvPicPr>
          <p:cNvPr id="5" name="תמונה 4">
            <a:extLst>
              <a:ext uri="{FF2B5EF4-FFF2-40B4-BE49-F238E27FC236}">
                <a16:creationId xmlns:a16="http://schemas.microsoft.com/office/drawing/2014/main" id="{0629C651-6957-4BA7-963A-D94A343856F6}"/>
              </a:ext>
            </a:extLst>
          </p:cNvPr>
          <p:cNvPicPr>
            <a:picLocks noChangeAspect="1"/>
          </p:cNvPicPr>
          <p:nvPr/>
        </p:nvPicPr>
        <p:blipFill rotWithShape="1">
          <a:blip r:embed="rId2">
            <a:extLst>
              <a:ext uri="{28A0092B-C50C-407E-A947-70E740481C1C}">
                <a14:useLocalDpi xmlns:a14="http://schemas.microsoft.com/office/drawing/2010/main" val="0"/>
              </a:ext>
            </a:extLst>
          </a:blip>
          <a:srcRect l="14885" r="7500" b="-3"/>
          <a:stretch/>
        </p:blipFill>
        <p:spPr>
          <a:xfrm>
            <a:off x="8743950" y="10"/>
            <a:ext cx="3448049" cy="6857990"/>
          </a:xfrm>
          <a:prstGeom prst="rect">
            <a:avLst/>
          </a:prstGeom>
        </p:spPr>
      </p:pic>
    </p:spTree>
    <p:extLst>
      <p:ext uri="{BB962C8B-B14F-4D97-AF65-F5344CB8AC3E}">
        <p14:creationId xmlns:p14="http://schemas.microsoft.com/office/powerpoint/2010/main" val="2571876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E4B6C5-B135-4870-93B9-9D74A9099D0A}"/>
              </a:ext>
            </a:extLst>
          </p:cNvPr>
          <p:cNvSpPr>
            <a:spLocks noGrp="1"/>
          </p:cNvSpPr>
          <p:nvPr>
            <p:ph type="title"/>
          </p:nvPr>
        </p:nvSpPr>
        <p:spPr>
          <a:xfrm>
            <a:off x="804672" y="978776"/>
            <a:ext cx="8145018" cy="1174991"/>
          </a:xfrm>
        </p:spPr>
        <p:txBody>
          <a:bodyPr>
            <a:normAutofit/>
          </a:bodyPr>
          <a:lstStyle/>
          <a:p>
            <a:r>
              <a:rPr lang="he-IL" sz="2400"/>
              <a:t>המשך תרגול-</a:t>
            </a:r>
          </a:p>
        </p:txBody>
      </p:sp>
      <p:sp>
        <p:nvSpPr>
          <p:cNvPr id="3" name="מציין מיקום תוכן 2">
            <a:extLst>
              <a:ext uri="{FF2B5EF4-FFF2-40B4-BE49-F238E27FC236}">
                <a16:creationId xmlns:a16="http://schemas.microsoft.com/office/drawing/2014/main" id="{C826FC41-4075-4442-9B89-037A1A4D7D07}"/>
              </a:ext>
            </a:extLst>
          </p:cNvPr>
          <p:cNvSpPr>
            <a:spLocks noGrp="1"/>
          </p:cNvSpPr>
          <p:nvPr>
            <p:ph idx="1"/>
          </p:nvPr>
        </p:nvSpPr>
        <p:spPr>
          <a:xfrm>
            <a:off x="804672" y="2640692"/>
            <a:ext cx="8385048" cy="3255252"/>
          </a:xfrm>
        </p:spPr>
        <p:txBody>
          <a:bodyPr>
            <a:normAutofit lnSpcReduction="10000"/>
          </a:bodyPr>
          <a:lstStyle/>
          <a:p>
            <a:pPr algn="just"/>
            <a:r>
              <a:rPr lang="he-IL" sz="2400" dirty="0"/>
              <a:t>בזמן האחרון יש עליה במספר הנפגעים משימוש בנשק לא חוקי במגזר הערבי,  דבר אשר מהווה פגיעה בזכות לחיים וביטחון. הממשלה הגישה הצעת חוק חדשה, העוסקת בהגברת הענישה על שימוש בנשק לא חוקי. ההצעה אושרה ברוב קולות בוועדת השרים </a:t>
            </a:r>
            <a:r>
              <a:rPr lang="he-IL" sz="2400" dirty="0" err="1"/>
              <a:t>לעניני</a:t>
            </a:r>
            <a:r>
              <a:rPr lang="he-IL" sz="2400" dirty="0"/>
              <a:t> חקיקה ואחר כך הועברה להצבעה במליאת הכנסת.</a:t>
            </a:r>
          </a:p>
          <a:p>
            <a:pPr algn="just"/>
            <a:r>
              <a:rPr lang="he-IL" sz="2400" dirty="0"/>
              <a:t>ציין והצג את </a:t>
            </a:r>
            <a:r>
              <a:rPr lang="he-IL" sz="2400" b="1" dirty="0"/>
              <a:t>הקריאה</a:t>
            </a:r>
            <a:r>
              <a:rPr lang="he-IL" sz="2400" dirty="0"/>
              <a:t> (בהליך חקיקת חוק בכנסת) שהצעת החוק נמצאת בה.</a:t>
            </a:r>
          </a:p>
          <a:p>
            <a:pPr algn="just"/>
            <a:r>
              <a:rPr lang="he-IL" sz="2400" dirty="0"/>
              <a:t>הסבר כיצד קריאה זו באה לידי ביטוי בקטע. </a:t>
            </a:r>
          </a:p>
        </p:txBody>
      </p:sp>
      <p:pic>
        <p:nvPicPr>
          <p:cNvPr id="4" name="תמונה 3">
            <a:extLst>
              <a:ext uri="{FF2B5EF4-FFF2-40B4-BE49-F238E27FC236}">
                <a16:creationId xmlns:a16="http://schemas.microsoft.com/office/drawing/2014/main" id="{3F5F8224-4F28-4AA0-9F6D-368054182DED}"/>
              </a:ext>
            </a:extLst>
          </p:cNvPr>
          <p:cNvPicPr>
            <a:picLocks noChangeAspect="1"/>
          </p:cNvPicPr>
          <p:nvPr/>
        </p:nvPicPr>
        <p:blipFill rotWithShape="1">
          <a:blip r:embed="rId2">
            <a:extLst>
              <a:ext uri="{28A0092B-C50C-407E-A947-70E740481C1C}">
                <a14:useLocalDpi xmlns:a14="http://schemas.microsoft.com/office/drawing/2010/main" val="0"/>
              </a:ext>
            </a:extLst>
          </a:blip>
          <a:srcRect l="14885" r="7500" b="-3"/>
          <a:stretch/>
        </p:blipFill>
        <p:spPr>
          <a:xfrm>
            <a:off x="9795510" y="10"/>
            <a:ext cx="2396489" cy="6857990"/>
          </a:xfrm>
          <a:prstGeom prst="rect">
            <a:avLst/>
          </a:prstGeom>
        </p:spPr>
      </p:pic>
    </p:spTree>
    <p:extLst>
      <p:ext uri="{BB962C8B-B14F-4D97-AF65-F5344CB8AC3E}">
        <p14:creationId xmlns:p14="http://schemas.microsoft.com/office/powerpoint/2010/main" val="101069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3B4194-F1F6-4042-AD1F-8E372B294E17}"/>
              </a:ext>
            </a:extLst>
          </p:cNvPr>
          <p:cNvSpPr>
            <a:spLocks noGrp="1"/>
          </p:cNvSpPr>
          <p:nvPr>
            <p:ph type="title"/>
          </p:nvPr>
        </p:nvSpPr>
        <p:spPr/>
        <p:txBody>
          <a:bodyPr>
            <a:normAutofit/>
          </a:bodyPr>
          <a:lstStyle/>
          <a:p>
            <a:r>
              <a:rPr lang="he-IL" dirty="0"/>
              <a:t>תפקידי הכנסת</a:t>
            </a:r>
          </a:p>
        </p:txBody>
      </p:sp>
      <p:graphicFrame>
        <p:nvGraphicFramePr>
          <p:cNvPr id="5" name="מציין מיקום תוכן 2">
            <a:extLst>
              <a:ext uri="{FF2B5EF4-FFF2-40B4-BE49-F238E27FC236}">
                <a16:creationId xmlns:a16="http://schemas.microsoft.com/office/drawing/2014/main" id="{D34C2687-B364-4CDA-AA0D-A69B3C51E501}"/>
              </a:ext>
            </a:extLst>
          </p:cNvPr>
          <p:cNvGraphicFramePr>
            <a:graphicFrameLocks noGrp="1"/>
          </p:cNvGraphicFramePr>
          <p:nvPr>
            <p:ph idx="1"/>
            <p:extLst>
              <p:ext uri="{D42A27DB-BD31-4B8C-83A1-F6EECF244321}">
                <p14:modId xmlns:p14="http://schemas.microsoft.com/office/powerpoint/2010/main" val="3861849786"/>
              </p:ext>
            </p:extLst>
          </p:nvPr>
        </p:nvGraphicFramePr>
        <p:xfrm>
          <a:off x="965200" y="2297430"/>
          <a:ext cx="10261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31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7B56A3A-B989-448D-BB4C-9EE1D04EBDAC}"/>
              </a:ext>
            </a:extLst>
          </p:cNvPr>
          <p:cNvSpPr>
            <a:spLocks noGrp="1"/>
          </p:cNvSpPr>
          <p:nvPr>
            <p:ph type="title"/>
          </p:nvPr>
        </p:nvSpPr>
        <p:spPr>
          <a:xfrm>
            <a:off x="2231136" y="467418"/>
            <a:ext cx="7729728" cy="1188720"/>
          </a:xfrm>
          <a:solidFill>
            <a:srgbClr val="FFFFFF"/>
          </a:solidFill>
        </p:spPr>
        <p:txBody>
          <a:bodyPr>
            <a:normAutofit/>
          </a:bodyPr>
          <a:lstStyle/>
          <a:p>
            <a:r>
              <a:rPr lang="he-IL" dirty="0"/>
              <a:t>תפקידי הכנסת-המשך</a:t>
            </a:r>
          </a:p>
        </p:txBody>
      </p:sp>
      <p:sp>
        <p:nvSpPr>
          <p:cNvPr id="3" name="מציין מיקום תוכן 2">
            <a:extLst>
              <a:ext uri="{FF2B5EF4-FFF2-40B4-BE49-F238E27FC236}">
                <a16:creationId xmlns:a16="http://schemas.microsoft.com/office/drawing/2014/main" id="{6F1083E4-96FF-4F22-9105-26444B30D57D}"/>
              </a:ext>
            </a:extLst>
          </p:cNvPr>
          <p:cNvSpPr>
            <a:spLocks noGrp="1"/>
          </p:cNvSpPr>
          <p:nvPr>
            <p:ph idx="1"/>
          </p:nvPr>
        </p:nvSpPr>
        <p:spPr>
          <a:xfrm>
            <a:off x="1706062" y="2291262"/>
            <a:ext cx="8779512" cy="2879256"/>
          </a:xfrm>
        </p:spPr>
        <p:txBody>
          <a:bodyPr>
            <a:normAutofit fontScale="92500" lnSpcReduction="10000"/>
          </a:bodyPr>
          <a:lstStyle/>
          <a:p>
            <a:pPr>
              <a:lnSpc>
                <a:spcPct val="90000"/>
              </a:lnSpc>
            </a:pPr>
            <a:r>
              <a:rPr lang="he-IL" b="1" u="sng" dirty="0">
                <a:solidFill>
                  <a:srgbClr val="404040"/>
                </a:solidFill>
              </a:rPr>
              <a:t>פיקוח וביקורת:</a:t>
            </a:r>
          </a:p>
          <a:p>
            <a:pPr lvl="1">
              <a:lnSpc>
                <a:spcPct val="90000"/>
              </a:lnSpc>
            </a:pPr>
            <a:r>
              <a:rPr lang="he-IL" sz="1800" dirty="0">
                <a:solidFill>
                  <a:srgbClr val="404040"/>
                </a:solidFill>
              </a:rPr>
              <a:t>הכנסת מפקחת ומבקרת את מדיניות ופעילות הרשות המבצעת על ידי האופוזיציה, הועדות השונות, אישור התקציב וכלים פרלמנטרים נוספים</a:t>
            </a:r>
          </a:p>
          <a:p>
            <a:pPr>
              <a:lnSpc>
                <a:spcPct val="90000"/>
              </a:lnSpc>
            </a:pPr>
            <a:endParaRPr lang="he-IL" b="1" u="sng" dirty="0">
              <a:solidFill>
                <a:srgbClr val="404040"/>
              </a:solidFill>
            </a:endParaRPr>
          </a:p>
          <a:p>
            <a:pPr>
              <a:lnSpc>
                <a:spcPct val="90000"/>
              </a:lnSpc>
            </a:pPr>
            <a:r>
              <a:rPr lang="he-IL" b="1" u="sng" dirty="0">
                <a:solidFill>
                  <a:srgbClr val="404040"/>
                </a:solidFill>
              </a:rPr>
              <a:t>מינוי בעלי תפקידים:</a:t>
            </a:r>
          </a:p>
          <a:p>
            <a:pPr lvl="1">
              <a:lnSpc>
                <a:spcPct val="90000"/>
              </a:lnSpc>
            </a:pPr>
            <a:r>
              <a:rPr lang="he-IL" sz="1800" dirty="0">
                <a:solidFill>
                  <a:srgbClr val="404040"/>
                </a:solidFill>
              </a:rPr>
              <a:t>הכנסת בוחרת וממנה בכירים כגון נשיא המדינה ומבקר המדינה</a:t>
            </a:r>
          </a:p>
          <a:p>
            <a:pPr lvl="1">
              <a:lnSpc>
                <a:spcPct val="90000"/>
              </a:lnSpc>
            </a:pPr>
            <a:endParaRPr lang="he-IL" sz="1800" dirty="0">
              <a:solidFill>
                <a:srgbClr val="404040"/>
              </a:solidFill>
            </a:endParaRPr>
          </a:p>
          <a:p>
            <a:pPr>
              <a:lnSpc>
                <a:spcPct val="90000"/>
              </a:lnSpc>
            </a:pPr>
            <a:r>
              <a:rPr lang="he-IL" b="1" u="sng" dirty="0">
                <a:solidFill>
                  <a:srgbClr val="404040"/>
                </a:solidFill>
              </a:rPr>
              <a:t>רשות מכוננת:</a:t>
            </a:r>
          </a:p>
          <a:p>
            <a:pPr lvl="1">
              <a:lnSpc>
                <a:spcPct val="90000"/>
              </a:lnSpc>
            </a:pPr>
            <a:r>
              <a:rPr lang="he-IL" sz="1800" dirty="0">
                <a:solidFill>
                  <a:srgbClr val="404040"/>
                </a:solidFill>
              </a:rPr>
              <a:t>לפי פסיקת בג"צ, הכנסת מהווה גם רשות מכוננת שתפקידה לעסוק </a:t>
            </a:r>
            <a:r>
              <a:rPr lang="he-IL" sz="1800" dirty="0" err="1">
                <a:solidFill>
                  <a:srgbClr val="404040"/>
                </a:solidFill>
              </a:rPr>
              <a:t>בעניני</a:t>
            </a:r>
            <a:r>
              <a:rPr lang="he-IL" sz="1800" dirty="0">
                <a:solidFill>
                  <a:srgbClr val="404040"/>
                </a:solidFill>
              </a:rPr>
              <a:t> חוקה</a:t>
            </a:r>
          </a:p>
        </p:txBody>
      </p:sp>
    </p:spTree>
    <p:extLst>
      <p:ext uri="{BB962C8B-B14F-4D97-AF65-F5344CB8AC3E}">
        <p14:creationId xmlns:p14="http://schemas.microsoft.com/office/powerpoint/2010/main" val="3479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F810A0-956E-46EC-9778-2F3079D8F346}"/>
              </a:ext>
            </a:extLst>
          </p:cNvPr>
          <p:cNvSpPr>
            <a:spLocks noGrp="1"/>
          </p:cNvSpPr>
          <p:nvPr>
            <p:ph type="title"/>
          </p:nvPr>
        </p:nvSpPr>
        <p:spPr>
          <a:xfrm>
            <a:off x="6094105" y="802955"/>
            <a:ext cx="4977976" cy="1454051"/>
          </a:xfrm>
        </p:spPr>
        <p:txBody>
          <a:bodyPr>
            <a:normAutofit/>
          </a:bodyPr>
          <a:lstStyle/>
          <a:p>
            <a:r>
              <a:rPr lang="he-IL">
                <a:solidFill>
                  <a:srgbClr val="000000"/>
                </a:solidFill>
              </a:rPr>
              <a:t>קואליציה</a:t>
            </a:r>
          </a:p>
        </p:txBody>
      </p:sp>
      <p:sp>
        <p:nvSpPr>
          <p:cNvPr id="3" name="מציין מיקום תוכן 2">
            <a:extLst>
              <a:ext uri="{FF2B5EF4-FFF2-40B4-BE49-F238E27FC236}">
                <a16:creationId xmlns:a16="http://schemas.microsoft.com/office/drawing/2014/main" id="{D1767D4B-02C0-42D6-8399-D5325DB29332}"/>
              </a:ext>
            </a:extLst>
          </p:cNvPr>
          <p:cNvSpPr>
            <a:spLocks noGrp="1"/>
          </p:cNvSpPr>
          <p:nvPr>
            <p:ph idx="1"/>
          </p:nvPr>
        </p:nvSpPr>
        <p:spPr>
          <a:xfrm>
            <a:off x="6090574" y="2421682"/>
            <a:ext cx="4977578" cy="3639289"/>
          </a:xfrm>
        </p:spPr>
        <p:txBody>
          <a:bodyPr anchor="ctr">
            <a:normAutofit/>
          </a:bodyPr>
          <a:lstStyle/>
          <a:p>
            <a:r>
              <a:rPr lang="he-IL" sz="2400" dirty="0">
                <a:solidFill>
                  <a:srgbClr val="000000"/>
                </a:solidFill>
              </a:rPr>
              <a:t>לרוב, סיעות הקואליציה מהוות יחד רוב של חברי הכנסת בפרלמנט והן הסיעות התומכות בממשלה ומשתתפות בה. </a:t>
            </a:r>
          </a:p>
          <a:p>
            <a:r>
              <a:rPr lang="he-IL" sz="2400" dirty="0">
                <a:solidFill>
                  <a:srgbClr val="000000"/>
                </a:solidFill>
              </a:rPr>
              <a:t>הקואליציה מבוססת על הסכמים קואליציוניים בין הסיעות המרכיבות אותה.</a:t>
            </a:r>
          </a:p>
          <a:p>
            <a:endParaRPr lang="he-IL" sz="2000" dirty="0">
              <a:solidFill>
                <a:srgbClr val="000000"/>
              </a:solidFill>
            </a:endParaRPr>
          </a:p>
          <a:p>
            <a:r>
              <a:rPr lang="en-US" sz="2000">
                <a:hlinkClick r:id="rId2"/>
              </a:rPr>
              <a:t>https://www.youtube.com/watch?v=auDKaKEPjFw</a:t>
            </a:r>
            <a:endParaRPr lang="he-IL" sz="2000" dirty="0">
              <a:solidFill>
                <a:srgbClr val="000000"/>
              </a:solidFill>
            </a:endParaRPr>
          </a:p>
          <a:p>
            <a:endParaRPr lang="he-IL" sz="2000" dirty="0">
              <a:solidFill>
                <a:srgbClr val="000000"/>
              </a:solidFill>
            </a:endParaRPr>
          </a:p>
        </p:txBody>
      </p:sp>
      <p:pic>
        <p:nvPicPr>
          <p:cNvPr id="5" name="תמונה 4">
            <a:extLst>
              <a:ext uri="{FF2B5EF4-FFF2-40B4-BE49-F238E27FC236}">
                <a16:creationId xmlns:a16="http://schemas.microsoft.com/office/drawing/2014/main" id="{32466ADF-E28C-440B-8878-8CA4CBDA348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2433" r="19310"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142468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62F16C-29AC-4160-B614-DD63B476B36A}"/>
              </a:ext>
            </a:extLst>
          </p:cNvPr>
          <p:cNvSpPr>
            <a:spLocks noGrp="1"/>
          </p:cNvSpPr>
          <p:nvPr>
            <p:ph type="title"/>
          </p:nvPr>
        </p:nvSpPr>
        <p:spPr/>
        <p:txBody>
          <a:bodyPr/>
          <a:lstStyle/>
          <a:p>
            <a:r>
              <a:rPr lang="he-IL"/>
              <a:t>אופוזיציה</a:t>
            </a:r>
            <a:endParaRPr lang="he-IL" dirty="0"/>
          </a:p>
        </p:txBody>
      </p:sp>
      <p:sp>
        <p:nvSpPr>
          <p:cNvPr id="3" name="מציין מיקום תוכן 2">
            <a:extLst>
              <a:ext uri="{FF2B5EF4-FFF2-40B4-BE49-F238E27FC236}">
                <a16:creationId xmlns:a16="http://schemas.microsoft.com/office/drawing/2014/main" id="{96ACEBCB-FD00-403E-9CD2-E56DB29E7DD6}"/>
              </a:ext>
            </a:extLst>
          </p:cNvPr>
          <p:cNvSpPr>
            <a:spLocks noGrp="1"/>
          </p:cNvSpPr>
          <p:nvPr>
            <p:ph idx="1"/>
          </p:nvPr>
        </p:nvSpPr>
        <p:spPr/>
        <p:txBody>
          <a:bodyPr>
            <a:normAutofit lnSpcReduction="10000"/>
          </a:bodyPr>
          <a:lstStyle/>
          <a:p>
            <a:r>
              <a:rPr lang="he-IL" sz="2400" dirty="0"/>
              <a:t>סיעות הפרלמנט שאינן שותפות בממשלה. </a:t>
            </a:r>
          </a:p>
          <a:p>
            <a:r>
              <a:rPr lang="he-IL" sz="2400" dirty="0"/>
              <a:t>מספר החברים באופוזיציה קטן בדרך כלל ממספר חברי הקואליציה וממחצית חברי הפרלמנט (למעט במצבים של ממשלת מעבר)</a:t>
            </a:r>
          </a:p>
          <a:p>
            <a:r>
              <a:rPr lang="he-IL" sz="2400" dirty="0"/>
              <a:t>תפקידי האופוזיציה:</a:t>
            </a:r>
          </a:p>
          <a:p>
            <a:pPr marL="0" indent="0">
              <a:buNone/>
            </a:pPr>
            <a:r>
              <a:rPr lang="he-IL" sz="2400" dirty="0"/>
              <a:t>	-לבקר ולפקח על השלטון ולהציג לו חלופה</a:t>
            </a:r>
          </a:p>
          <a:p>
            <a:pPr marL="0" indent="0">
              <a:buNone/>
            </a:pPr>
            <a:r>
              <a:rPr lang="he-IL" sz="2400" dirty="0"/>
              <a:t>	-ליטול חלק בחקיקה ובוועדות הכנסת</a:t>
            </a:r>
          </a:p>
        </p:txBody>
      </p:sp>
      <p:pic>
        <p:nvPicPr>
          <p:cNvPr id="5" name="תמונה 4">
            <a:extLst>
              <a:ext uri="{FF2B5EF4-FFF2-40B4-BE49-F238E27FC236}">
                <a16:creationId xmlns:a16="http://schemas.microsoft.com/office/drawing/2014/main" id="{F3F730FA-5E72-4A81-971B-28795AF25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86" y="5057500"/>
            <a:ext cx="3346704" cy="1800500"/>
          </a:xfrm>
          <a:prstGeom prst="rect">
            <a:avLst/>
          </a:prstGeom>
        </p:spPr>
      </p:pic>
    </p:spTree>
    <p:extLst>
      <p:ext uri="{BB962C8B-B14F-4D97-AF65-F5344CB8AC3E}">
        <p14:creationId xmlns:p14="http://schemas.microsoft.com/office/powerpoint/2010/main" val="353858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8D7365A-9EF0-4467-BAA0-F8DB2154AF6D}"/>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he-IL" sz="3000">
                <a:solidFill>
                  <a:srgbClr val="FFFFFF"/>
                </a:solidFill>
              </a:rPr>
              <a:t>מה זו סיעה? מה ההבדל בין סיעה למפלגה?</a:t>
            </a:r>
          </a:p>
        </p:txBody>
      </p:sp>
      <p:sp>
        <p:nvSpPr>
          <p:cNvPr id="3" name="מציין מיקום תוכן 2">
            <a:extLst>
              <a:ext uri="{FF2B5EF4-FFF2-40B4-BE49-F238E27FC236}">
                <a16:creationId xmlns:a16="http://schemas.microsoft.com/office/drawing/2014/main" id="{D56E5623-AA41-43E1-BCA6-7AB1A90AEEAD}"/>
              </a:ext>
            </a:extLst>
          </p:cNvPr>
          <p:cNvSpPr>
            <a:spLocks noGrp="1"/>
          </p:cNvSpPr>
          <p:nvPr>
            <p:ph idx="1"/>
          </p:nvPr>
        </p:nvSpPr>
        <p:spPr>
          <a:xfrm>
            <a:off x="5591695" y="1402080"/>
            <a:ext cx="5320696" cy="4053840"/>
          </a:xfrm>
        </p:spPr>
        <p:txBody>
          <a:bodyPr anchor="ctr">
            <a:normAutofit/>
          </a:bodyPr>
          <a:lstStyle/>
          <a:p>
            <a:r>
              <a:rPr lang="he-IL" sz="2400" dirty="0"/>
              <a:t>הנציגות של המפלגה בכנסת נקראת סיעה .</a:t>
            </a:r>
          </a:p>
          <a:p>
            <a:r>
              <a:rPr lang="he-IL" sz="2400" dirty="0"/>
              <a:t>2 מפלגות יכולות להקים סיעה אחת</a:t>
            </a:r>
          </a:p>
        </p:txBody>
      </p:sp>
    </p:spTree>
    <p:extLst>
      <p:ext uri="{BB962C8B-B14F-4D97-AF65-F5344CB8AC3E}">
        <p14:creationId xmlns:p14="http://schemas.microsoft.com/office/powerpoint/2010/main" val="326843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מציין מיקום תוכן 4">
            <a:extLst>
              <a:ext uri="{FF2B5EF4-FFF2-40B4-BE49-F238E27FC236}">
                <a16:creationId xmlns:a16="http://schemas.microsoft.com/office/drawing/2014/main" id="{9831C982-8E98-43BF-869C-0F8B11DD09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258" r="-1" b="-1"/>
          <a:stretch/>
        </p:blipFill>
        <p:spPr>
          <a:xfrm>
            <a:off x="2366210" y="1388532"/>
            <a:ext cx="7915425" cy="4080936"/>
          </a:xfrm>
          <a:prstGeom prst="rect">
            <a:avLst/>
          </a:prstGeom>
        </p:spPr>
      </p:pic>
      <p:sp>
        <p:nvSpPr>
          <p:cNvPr id="13" name="Oval 12">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702BE1C-217E-4B61-B5E2-98F13C07CDA6}"/>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pPr rtl="0"/>
            <a:r>
              <a:rPr lang="en-US" sz="2000">
                <a:solidFill>
                  <a:srgbClr val="FFFFFF"/>
                </a:solidFill>
              </a:rPr>
              <a:t>מליאת הכנסת</a:t>
            </a:r>
          </a:p>
        </p:txBody>
      </p:sp>
      <p:sp>
        <p:nvSpPr>
          <p:cNvPr id="6" name="מלבן 5">
            <a:extLst>
              <a:ext uri="{FF2B5EF4-FFF2-40B4-BE49-F238E27FC236}">
                <a16:creationId xmlns:a16="http://schemas.microsoft.com/office/drawing/2014/main" id="{1FC691A9-7611-4A0C-ACD4-53EBE4CDBA3A}"/>
              </a:ext>
            </a:extLst>
          </p:cNvPr>
          <p:cNvSpPr/>
          <p:nvPr/>
        </p:nvSpPr>
        <p:spPr>
          <a:xfrm>
            <a:off x="4419600" y="5893308"/>
            <a:ext cx="6096000" cy="646331"/>
          </a:xfrm>
          <a:prstGeom prst="rect">
            <a:avLst/>
          </a:prstGeom>
        </p:spPr>
        <p:txBody>
          <a:bodyPr>
            <a:spAutoFit/>
          </a:bodyPr>
          <a:lstStyle/>
          <a:p>
            <a:pPr>
              <a:spcAft>
                <a:spcPts val="600"/>
              </a:spcAft>
            </a:pPr>
            <a:r>
              <a:rPr lang="he-IL" dirty="0"/>
              <a:t>מאת </a:t>
            </a:r>
            <a:r>
              <a:rPr lang="en-US" dirty="0"/>
              <a:t>he:</a:t>
            </a:r>
            <a:r>
              <a:rPr lang="he-IL" dirty="0" err="1"/>
              <a:t>משתמש:בית</a:t>
            </a:r>
            <a:r>
              <a:rPr lang="he-IL" dirty="0"/>
              <a:t> השלום - צילמתי, </a:t>
            </a:r>
            <a:r>
              <a:rPr lang="en-US" dirty="0"/>
              <a:t>Attribution, https://commons.wikimedia.org/w/index.php?curid=15510056</a:t>
            </a:r>
            <a:endParaRPr lang="he-IL"/>
          </a:p>
        </p:txBody>
      </p:sp>
    </p:spTree>
    <p:extLst>
      <p:ext uri="{BB962C8B-B14F-4D97-AF65-F5344CB8AC3E}">
        <p14:creationId xmlns:p14="http://schemas.microsoft.com/office/powerpoint/2010/main" val="34799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A03AED3-6C3A-42F4-BBA9-ECF6B17E7350}"/>
              </a:ext>
            </a:extLst>
          </p:cNvPr>
          <p:cNvSpPr>
            <a:spLocks noGrp="1"/>
          </p:cNvSpPr>
          <p:nvPr>
            <p:ph type="title"/>
          </p:nvPr>
        </p:nvSpPr>
        <p:spPr>
          <a:xfrm>
            <a:off x="2231136" y="467418"/>
            <a:ext cx="7729728" cy="1188720"/>
          </a:xfrm>
          <a:solidFill>
            <a:srgbClr val="FFFFFF"/>
          </a:solidFill>
        </p:spPr>
        <p:txBody>
          <a:bodyPr>
            <a:normAutofit/>
          </a:bodyPr>
          <a:lstStyle/>
          <a:p>
            <a:r>
              <a:rPr lang="he-IL" dirty="0"/>
              <a:t>המליאה</a:t>
            </a:r>
          </a:p>
        </p:txBody>
      </p:sp>
      <p:sp>
        <p:nvSpPr>
          <p:cNvPr id="3" name="מציין מיקום תוכן 2">
            <a:extLst>
              <a:ext uri="{FF2B5EF4-FFF2-40B4-BE49-F238E27FC236}">
                <a16:creationId xmlns:a16="http://schemas.microsoft.com/office/drawing/2014/main" id="{7A4150B8-6381-474F-8738-44EF10B5FE15}"/>
              </a:ext>
            </a:extLst>
          </p:cNvPr>
          <p:cNvSpPr>
            <a:spLocks noGrp="1"/>
          </p:cNvSpPr>
          <p:nvPr>
            <p:ph idx="1"/>
          </p:nvPr>
        </p:nvSpPr>
        <p:spPr>
          <a:xfrm>
            <a:off x="1706062" y="2291262"/>
            <a:ext cx="8779512" cy="2879256"/>
          </a:xfrm>
        </p:spPr>
        <p:txBody>
          <a:bodyPr>
            <a:normAutofit lnSpcReduction="10000"/>
          </a:bodyPr>
          <a:lstStyle/>
          <a:p>
            <a:r>
              <a:rPr lang="he-IL" sz="2400" dirty="0">
                <a:solidFill>
                  <a:srgbClr val="404040"/>
                </a:solidFill>
              </a:rPr>
              <a:t>מליאת הכנסת היא הגוף המרכזי בו נעשית עבודת הכנסת, ובו מתקבלות מרבית ההחלטות.</a:t>
            </a:r>
          </a:p>
          <a:p>
            <a:r>
              <a:rPr lang="he-IL" sz="2400" dirty="0">
                <a:solidFill>
                  <a:srgbClr val="404040"/>
                </a:solidFill>
              </a:rPr>
              <a:t>במליאה חברים כל 120 חברי הכנסת.</a:t>
            </a:r>
          </a:p>
          <a:p>
            <a:r>
              <a:rPr lang="he-IL" sz="2400" dirty="0">
                <a:solidFill>
                  <a:srgbClr val="404040"/>
                </a:solidFill>
              </a:rPr>
              <a:t>דיוני המליאה מתקיימים באולם המליאה והחלטות מתקבלות ברוב קולות של חברי הכנסת הנוכחים בדיון (למעט בסוגיות בהן נדרש בחוק רוב מיוחס)</a:t>
            </a:r>
          </a:p>
          <a:p>
            <a:r>
              <a:rPr lang="he-IL" dirty="0">
                <a:solidFill>
                  <a:srgbClr val="404040"/>
                </a:solidFill>
              </a:rPr>
              <a:t> </a:t>
            </a:r>
          </a:p>
          <a:p>
            <a:endParaRPr lang="he-IL" dirty="0">
              <a:solidFill>
                <a:srgbClr val="404040"/>
              </a:solidFill>
            </a:endParaRPr>
          </a:p>
        </p:txBody>
      </p:sp>
    </p:spTree>
    <p:extLst>
      <p:ext uri="{BB962C8B-B14F-4D97-AF65-F5344CB8AC3E}">
        <p14:creationId xmlns:p14="http://schemas.microsoft.com/office/powerpoint/2010/main" val="3003183767"/>
      </p:ext>
    </p:extLst>
  </p:cSld>
  <p:clrMapOvr>
    <a:masterClrMapping/>
  </p:clrMapOvr>
</p:sld>
</file>

<file path=ppt/theme/theme1.xml><?xml version="1.0" encoding="utf-8"?>
<a:theme xmlns:a="http://schemas.openxmlformats.org/drawingml/2006/main" name="חבילה">
  <a:themeElements>
    <a:clrScheme name="חבילה">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חבילה">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חבילה">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1104</Words>
  <Application>Microsoft Office PowerPoint</Application>
  <PresentationFormat>מסך רחב</PresentationFormat>
  <Paragraphs>117</Paragraphs>
  <Slides>24</Slides>
  <Notes>6</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24</vt:i4>
      </vt:variant>
    </vt:vector>
  </HeadingPairs>
  <TitlesOfParts>
    <vt:vector size="28" baseType="lpstr">
      <vt:lpstr>Arial</vt:lpstr>
      <vt:lpstr>Calibri</vt:lpstr>
      <vt:lpstr>Gill Sans MT</vt:lpstr>
      <vt:lpstr>חבילה</vt:lpstr>
      <vt:lpstr>הרשות המחוקקת</vt:lpstr>
      <vt:lpstr>הכנסת</vt:lpstr>
      <vt:lpstr>תפקידי הכנסת</vt:lpstr>
      <vt:lpstr>תפקידי הכנסת-המשך</vt:lpstr>
      <vt:lpstr>קואליציה</vt:lpstr>
      <vt:lpstr>אופוזיציה</vt:lpstr>
      <vt:lpstr>מה זו סיעה? מה ההבדל בין סיעה למפלגה?</vt:lpstr>
      <vt:lpstr>מליאת הכנסת</vt:lpstr>
      <vt:lpstr>המליאה</vt:lpstr>
      <vt:lpstr>הנושאים העיקרים הנדונים במליאה</vt:lpstr>
      <vt:lpstr>ועדות הכנסת</vt:lpstr>
      <vt:lpstr>ועדות הכנסת</vt:lpstr>
      <vt:lpstr>נושאי הדיונים בועדות</vt:lpstr>
      <vt:lpstr>הליכי חקיקה</vt:lpstr>
      <vt:lpstr>קריאה טרומית</vt:lpstr>
      <vt:lpstr>קריאה ראשונה</vt:lpstr>
      <vt:lpstr>קריאה שניה ושלישית</vt:lpstr>
      <vt:lpstr>יישום-חוק דרומי</vt:lpstr>
      <vt:lpstr>משימה בזוגות</vt:lpstr>
      <vt:lpstr>הצבעת אי אמון</vt:lpstr>
      <vt:lpstr>רקע-תקציב המדינה</vt:lpstr>
      <vt:lpstr>חוק התקציב</vt:lpstr>
      <vt:lpstr>תרגול- הרשות המחוקקת</vt:lpstr>
      <vt:lpstr>המשך תרגול-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הרשות המחוקקת</dc:title>
  <dc:creator>שרון  גבאי חן</dc:creator>
  <cp:lastModifiedBy>שרון  גבאי חן</cp:lastModifiedBy>
  <cp:revision>1</cp:revision>
  <dcterms:created xsi:type="dcterms:W3CDTF">2019-12-12T09:32:59Z</dcterms:created>
  <dcterms:modified xsi:type="dcterms:W3CDTF">2019-12-12T09:33:34Z</dcterms:modified>
</cp:coreProperties>
</file>