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2" r:id="rId1"/>
  </p:sldMasterIdLst>
  <p:sldIdLst>
    <p:sldId id="256" r:id="rId2"/>
    <p:sldId id="257" r:id="rId3"/>
    <p:sldId id="258" r:id="rId4"/>
    <p:sldId id="261" r:id="rId5"/>
    <p:sldId id="259" r:id="rId6"/>
    <p:sldId id="260" r:id="rId7"/>
    <p:sldId id="262" r:id="rId8"/>
    <p:sldId id="263" r:id="rId9"/>
    <p:sldId id="265" r:id="rId10"/>
    <p:sldId id="264" r:id="rId11"/>
    <p:sldId id="266" r:id="rId12"/>
    <p:sldId id="267" r:id="rId13"/>
    <p:sldId id="268" r:id="rId14"/>
    <p:sldId id="269" r:id="rId15"/>
    <p:sldId id="270"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8CD1A-64C4-48DC-A5A2-6D7D721C6207}"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BD2F3245-4664-45C3-B82F-37026A2CE82B}">
      <dgm:prSet/>
      <dgm:spPr/>
      <dgm:t>
        <a:bodyPr/>
        <a:lstStyle/>
        <a:p>
          <a:r>
            <a:rPr lang="he-IL" b="1" dirty="0"/>
            <a:t>לאומיות:</a:t>
          </a:r>
        </a:p>
        <a:p>
          <a:r>
            <a:rPr lang="he-IL" dirty="0"/>
            <a:t>השקפת עולם הטוענת שלכל עם/לאום יש זהות משותפת ויש לו זכות למדינה משלו בה יקיים את אותה זהות</a:t>
          </a:r>
          <a:endParaRPr lang="en-US" dirty="0"/>
        </a:p>
      </dgm:t>
    </dgm:pt>
    <dgm:pt modelId="{48E8D7A4-CA58-4BD6-A729-AAB9ABEC572C}" type="parTrans" cxnId="{7CC62CC3-7546-449F-83CF-F011CF570B21}">
      <dgm:prSet/>
      <dgm:spPr/>
      <dgm:t>
        <a:bodyPr/>
        <a:lstStyle/>
        <a:p>
          <a:endParaRPr lang="en-US"/>
        </a:p>
      </dgm:t>
    </dgm:pt>
    <dgm:pt modelId="{DBA7E11A-064C-4758-8727-037A90D3739E}" type="sibTrans" cxnId="{7CC62CC3-7546-449F-83CF-F011CF570B21}">
      <dgm:prSet/>
      <dgm:spPr/>
      <dgm:t>
        <a:bodyPr/>
        <a:lstStyle/>
        <a:p>
          <a:endParaRPr lang="en-US"/>
        </a:p>
      </dgm:t>
    </dgm:pt>
    <dgm:pt modelId="{3D22D771-0DDB-44F3-B52C-CA845C3DDF50}">
      <dgm:prSet/>
      <dgm:spPr/>
      <dgm:t>
        <a:bodyPr/>
        <a:lstStyle/>
        <a:p>
          <a:r>
            <a:rPr lang="he-IL" b="1" dirty="0"/>
            <a:t>לאומיות אזרחית</a:t>
          </a:r>
          <a:endParaRPr lang="en-US" dirty="0"/>
        </a:p>
      </dgm:t>
    </dgm:pt>
    <dgm:pt modelId="{88FD8C3B-3916-4DD3-92C2-535814FB33D9}" type="parTrans" cxnId="{FFF98E57-95DA-4E0A-B651-D11CF9E73CD3}">
      <dgm:prSet/>
      <dgm:spPr/>
      <dgm:t>
        <a:bodyPr/>
        <a:lstStyle/>
        <a:p>
          <a:endParaRPr lang="en-US"/>
        </a:p>
      </dgm:t>
    </dgm:pt>
    <dgm:pt modelId="{7E091300-1733-43FD-B63B-E1B3042356D6}" type="sibTrans" cxnId="{FFF98E57-95DA-4E0A-B651-D11CF9E73CD3}">
      <dgm:prSet/>
      <dgm:spPr/>
      <dgm:t>
        <a:bodyPr/>
        <a:lstStyle/>
        <a:p>
          <a:endParaRPr lang="en-US"/>
        </a:p>
      </dgm:t>
    </dgm:pt>
    <dgm:pt modelId="{2EA9E81E-BDC4-4CDC-B53C-2A81D1E2989C}">
      <dgm:prSet/>
      <dgm:spPr/>
      <dgm:t>
        <a:bodyPr/>
        <a:lstStyle/>
        <a:p>
          <a:r>
            <a:rPr lang="he-IL" b="1" dirty="0"/>
            <a:t>לאומיות אתנית-תרבותית</a:t>
          </a:r>
          <a:endParaRPr lang="en-US" dirty="0"/>
        </a:p>
      </dgm:t>
    </dgm:pt>
    <dgm:pt modelId="{739293A3-F00D-413D-BA81-66A6DCBDB393}" type="parTrans" cxnId="{4D808F0D-B9E1-4C0A-B2C4-AE2E77964E89}">
      <dgm:prSet/>
      <dgm:spPr/>
      <dgm:t>
        <a:bodyPr/>
        <a:lstStyle/>
        <a:p>
          <a:endParaRPr lang="en-US"/>
        </a:p>
      </dgm:t>
    </dgm:pt>
    <dgm:pt modelId="{9B4D338B-9EC6-420A-907F-73056B927F40}" type="sibTrans" cxnId="{4D808F0D-B9E1-4C0A-B2C4-AE2E77964E89}">
      <dgm:prSet/>
      <dgm:spPr/>
      <dgm:t>
        <a:bodyPr/>
        <a:lstStyle/>
        <a:p>
          <a:endParaRPr lang="en-US"/>
        </a:p>
      </dgm:t>
    </dgm:pt>
    <dgm:pt modelId="{2D29C89E-AEB7-4400-8895-BE05089D2ED2}" type="pres">
      <dgm:prSet presAssocID="{3B18CD1A-64C4-48DC-A5A2-6D7D721C6207}" presName="hierChild1" presStyleCnt="0">
        <dgm:presLayoutVars>
          <dgm:chPref val="1"/>
          <dgm:dir/>
          <dgm:animOne val="branch"/>
          <dgm:animLvl val="lvl"/>
          <dgm:resizeHandles/>
        </dgm:presLayoutVars>
      </dgm:prSet>
      <dgm:spPr/>
      <dgm:t>
        <a:bodyPr/>
        <a:lstStyle/>
        <a:p>
          <a:endParaRPr lang="en-GB"/>
        </a:p>
      </dgm:t>
    </dgm:pt>
    <dgm:pt modelId="{8EBDE931-B261-4BFE-8BBC-23774258A27A}" type="pres">
      <dgm:prSet presAssocID="{BD2F3245-4664-45C3-B82F-37026A2CE82B}" presName="hierRoot1" presStyleCnt="0"/>
      <dgm:spPr/>
    </dgm:pt>
    <dgm:pt modelId="{FD110426-4AA0-4ECE-8C73-20CE6B612A5F}" type="pres">
      <dgm:prSet presAssocID="{BD2F3245-4664-45C3-B82F-37026A2CE82B}" presName="composite" presStyleCnt="0"/>
      <dgm:spPr/>
    </dgm:pt>
    <dgm:pt modelId="{8F38E08C-8FF1-40D1-BF33-F136AD804205}" type="pres">
      <dgm:prSet presAssocID="{BD2F3245-4664-45C3-B82F-37026A2CE82B}" presName="background" presStyleLbl="node0" presStyleIdx="0" presStyleCnt="1"/>
      <dgm:spPr/>
    </dgm:pt>
    <dgm:pt modelId="{D0C11549-0816-41DB-BF72-38BA02B9754D}" type="pres">
      <dgm:prSet presAssocID="{BD2F3245-4664-45C3-B82F-37026A2CE82B}" presName="text" presStyleLbl="fgAcc0" presStyleIdx="0" presStyleCnt="1" custScaleX="192681" custScaleY="113259" custLinFactNeighborX="2535" custLinFactNeighborY="7984">
        <dgm:presLayoutVars>
          <dgm:chPref val="3"/>
        </dgm:presLayoutVars>
      </dgm:prSet>
      <dgm:spPr/>
      <dgm:t>
        <a:bodyPr/>
        <a:lstStyle/>
        <a:p>
          <a:endParaRPr lang="en-GB"/>
        </a:p>
      </dgm:t>
    </dgm:pt>
    <dgm:pt modelId="{918C74CF-2806-47DD-98BA-FC424296BA58}" type="pres">
      <dgm:prSet presAssocID="{BD2F3245-4664-45C3-B82F-37026A2CE82B}" presName="hierChild2" presStyleCnt="0"/>
      <dgm:spPr/>
    </dgm:pt>
    <dgm:pt modelId="{C515BB19-83B3-48F8-BDF1-03E14F3E1AD8}" type="pres">
      <dgm:prSet presAssocID="{88FD8C3B-3916-4DD3-92C2-535814FB33D9}" presName="Name10" presStyleLbl="parChTrans1D2" presStyleIdx="0" presStyleCnt="2"/>
      <dgm:spPr/>
      <dgm:t>
        <a:bodyPr/>
        <a:lstStyle/>
        <a:p>
          <a:endParaRPr lang="en-GB"/>
        </a:p>
      </dgm:t>
    </dgm:pt>
    <dgm:pt modelId="{0130C3FB-B5D2-4420-BD3E-E1AA385E038F}" type="pres">
      <dgm:prSet presAssocID="{3D22D771-0DDB-44F3-B52C-CA845C3DDF50}" presName="hierRoot2" presStyleCnt="0"/>
      <dgm:spPr/>
    </dgm:pt>
    <dgm:pt modelId="{955E563E-A431-4CA1-B28B-7300C36B9CD4}" type="pres">
      <dgm:prSet presAssocID="{3D22D771-0DDB-44F3-B52C-CA845C3DDF50}" presName="composite2" presStyleCnt="0"/>
      <dgm:spPr/>
    </dgm:pt>
    <dgm:pt modelId="{765D4017-2EF5-4469-A68F-B60258512189}" type="pres">
      <dgm:prSet presAssocID="{3D22D771-0DDB-44F3-B52C-CA845C3DDF50}" presName="background2" presStyleLbl="node2" presStyleIdx="0" presStyleCnt="2"/>
      <dgm:spPr/>
    </dgm:pt>
    <dgm:pt modelId="{80A087A5-8F0A-4631-8F02-8ECC051473C2}" type="pres">
      <dgm:prSet presAssocID="{3D22D771-0DDB-44F3-B52C-CA845C3DDF50}" presName="text2" presStyleLbl="fgAcc2" presStyleIdx="0" presStyleCnt="2">
        <dgm:presLayoutVars>
          <dgm:chPref val="3"/>
        </dgm:presLayoutVars>
      </dgm:prSet>
      <dgm:spPr/>
      <dgm:t>
        <a:bodyPr/>
        <a:lstStyle/>
        <a:p>
          <a:endParaRPr lang="en-GB"/>
        </a:p>
      </dgm:t>
    </dgm:pt>
    <dgm:pt modelId="{F78CD68E-2E0E-44A5-B63A-65B02068E392}" type="pres">
      <dgm:prSet presAssocID="{3D22D771-0DDB-44F3-B52C-CA845C3DDF50}" presName="hierChild3" presStyleCnt="0"/>
      <dgm:spPr/>
    </dgm:pt>
    <dgm:pt modelId="{F30AAEED-E483-4C16-9350-8AF335A214E6}" type="pres">
      <dgm:prSet presAssocID="{739293A3-F00D-413D-BA81-66A6DCBDB393}" presName="Name10" presStyleLbl="parChTrans1D2" presStyleIdx="1" presStyleCnt="2"/>
      <dgm:spPr/>
      <dgm:t>
        <a:bodyPr/>
        <a:lstStyle/>
        <a:p>
          <a:endParaRPr lang="en-GB"/>
        </a:p>
      </dgm:t>
    </dgm:pt>
    <dgm:pt modelId="{29209E43-8EA4-459B-9E1F-B06F139C33CF}" type="pres">
      <dgm:prSet presAssocID="{2EA9E81E-BDC4-4CDC-B53C-2A81D1E2989C}" presName="hierRoot2" presStyleCnt="0"/>
      <dgm:spPr/>
    </dgm:pt>
    <dgm:pt modelId="{D48CCA7C-CFD1-477B-98E4-D9E833089834}" type="pres">
      <dgm:prSet presAssocID="{2EA9E81E-BDC4-4CDC-B53C-2A81D1E2989C}" presName="composite2" presStyleCnt="0"/>
      <dgm:spPr/>
    </dgm:pt>
    <dgm:pt modelId="{5D2EFA98-E6B3-4964-99C5-4B809698BF4A}" type="pres">
      <dgm:prSet presAssocID="{2EA9E81E-BDC4-4CDC-B53C-2A81D1E2989C}" presName="background2" presStyleLbl="node2" presStyleIdx="1" presStyleCnt="2"/>
      <dgm:spPr/>
    </dgm:pt>
    <dgm:pt modelId="{72EBD1B4-2578-45DF-917E-2C7E094F826E}" type="pres">
      <dgm:prSet presAssocID="{2EA9E81E-BDC4-4CDC-B53C-2A81D1E2989C}" presName="text2" presStyleLbl="fgAcc2" presStyleIdx="1" presStyleCnt="2">
        <dgm:presLayoutVars>
          <dgm:chPref val="3"/>
        </dgm:presLayoutVars>
      </dgm:prSet>
      <dgm:spPr/>
      <dgm:t>
        <a:bodyPr/>
        <a:lstStyle/>
        <a:p>
          <a:endParaRPr lang="en-GB"/>
        </a:p>
      </dgm:t>
    </dgm:pt>
    <dgm:pt modelId="{8A6E1995-3F8E-4CA0-861C-14ED3CE6345B}" type="pres">
      <dgm:prSet presAssocID="{2EA9E81E-BDC4-4CDC-B53C-2A81D1E2989C}" presName="hierChild3" presStyleCnt="0"/>
      <dgm:spPr/>
    </dgm:pt>
  </dgm:ptLst>
  <dgm:cxnLst>
    <dgm:cxn modelId="{FFF98E57-95DA-4E0A-B651-D11CF9E73CD3}" srcId="{BD2F3245-4664-45C3-B82F-37026A2CE82B}" destId="{3D22D771-0DDB-44F3-B52C-CA845C3DDF50}" srcOrd="0" destOrd="0" parTransId="{88FD8C3B-3916-4DD3-92C2-535814FB33D9}" sibTransId="{7E091300-1733-43FD-B63B-E1B3042356D6}"/>
    <dgm:cxn modelId="{EAF0BB85-1EEE-4453-9762-2E3572B1C9F2}" type="presOf" srcId="{739293A3-F00D-413D-BA81-66A6DCBDB393}" destId="{F30AAEED-E483-4C16-9350-8AF335A214E6}" srcOrd="0" destOrd="0" presId="urn:microsoft.com/office/officeart/2005/8/layout/hierarchy1"/>
    <dgm:cxn modelId="{4D808F0D-B9E1-4C0A-B2C4-AE2E77964E89}" srcId="{BD2F3245-4664-45C3-B82F-37026A2CE82B}" destId="{2EA9E81E-BDC4-4CDC-B53C-2A81D1E2989C}" srcOrd="1" destOrd="0" parTransId="{739293A3-F00D-413D-BA81-66A6DCBDB393}" sibTransId="{9B4D338B-9EC6-420A-907F-73056B927F40}"/>
    <dgm:cxn modelId="{5FFF4A78-C04F-4452-8EA9-564F05516910}" type="presOf" srcId="{3B18CD1A-64C4-48DC-A5A2-6D7D721C6207}" destId="{2D29C89E-AEB7-4400-8895-BE05089D2ED2}" srcOrd="0" destOrd="0" presId="urn:microsoft.com/office/officeart/2005/8/layout/hierarchy1"/>
    <dgm:cxn modelId="{55006B8B-7C5F-40BD-9692-17B6AF57D72A}" type="presOf" srcId="{88FD8C3B-3916-4DD3-92C2-535814FB33D9}" destId="{C515BB19-83B3-48F8-BDF1-03E14F3E1AD8}" srcOrd="0" destOrd="0" presId="urn:microsoft.com/office/officeart/2005/8/layout/hierarchy1"/>
    <dgm:cxn modelId="{1FF46A17-A3FE-4B62-BC2A-59CA474405AD}" type="presOf" srcId="{BD2F3245-4664-45C3-B82F-37026A2CE82B}" destId="{D0C11549-0816-41DB-BF72-38BA02B9754D}" srcOrd="0" destOrd="0" presId="urn:microsoft.com/office/officeart/2005/8/layout/hierarchy1"/>
    <dgm:cxn modelId="{44ADC05E-C7F7-4FF9-AB7C-DCA03AE20F36}" type="presOf" srcId="{2EA9E81E-BDC4-4CDC-B53C-2A81D1E2989C}" destId="{72EBD1B4-2578-45DF-917E-2C7E094F826E}" srcOrd="0" destOrd="0" presId="urn:microsoft.com/office/officeart/2005/8/layout/hierarchy1"/>
    <dgm:cxn modelId="{5D09771F-B59B-4035-AF71-9C50FC73EB2A}" type="presOf" srcId="{3D22D771-0DDB-44F3-B52C-CA845C3DDF50}" destId="{80A087A5-8F0A-4631-8F02-8ECC051473C2}" srcOrd="0" destOrd="0" presId="urn:microsoft.com/office/officeart/2005/8/layout/hierarchy1"/>
    <dgm:cxn modelId="{7CC62CC3-7546-449F-83CF-F011CF570B21}" srcId="{3B18CD1A-64C4-48DC-A5A2-6D7D721C6207}" destId="{BD2F3245-4664-45C3-B82F-37026A2CE82B}" srcOrd="0" destOrd="0" parTransId="{48E8D7A4-CA58-4BD6-A729-AAB9ABEC572C}" sibTransId="{DBA7E11A-064C-4758-8727-037A90D3739E}"/>
    <dgm:cxn modelId="{FF844D3D-F6A0-4B46-9670-461A1667AC0A}" type="presParOf" srcId="{2D29C89E-AEB7-4400-8895-BE05089D2ED2}" destId="{8EBDE931-B261-4BFE-8BBC-23774258A27A}" srcOrd="0" destOrd="0" presId="urn:microsoft.com/office/officeart/2005/8/layout/hierarchy1"/>
    <dgm:cxn modelId="{FC29F981-3BCD-4FA0-8DC5-9867107658B9}" type="presParOf" srcId="{8EBDE931-B261-4BFE-8BBC-23774258A27A}" destId="{FD110426-4AA0-4ECE-8C73-20CE6B612A5F}" srcOrd="0" destOrd="0" presId="urn:microsoft.com/office/officeart/2005/8/layout/hierarchy1"/>
    <dgm:cxn modelId="{40C98B0B-0F4F-4F77-98ED-20D3AE38AEBD}" type="presParOf" srcId="{FD110426-4AA0-4ECE-8C73-20CE6B612A5F}" destId="{8F38E08C-8FF1-40D1-BF33-F136AD804205}" srcOrd="0" destOrd="0" presId="urn:microsoft.com/office/officeart/2005/8/layout/hierarchy1"/>
    <dgm:cxn modelId="{1AE6EDFE-1852-485E-9508-FD426D251F3C}" type="presParOf" srcId="{FD110426-4AA0-4ECE-8C73-20CE6B612A5F}" destId="{D0C11549-0816-41DB-BF72-38BA02B9754D}" srcOrd="1" destOrd="0" presId="urn:microsoft.com/office/officeart/2005/8/layout/hierarchy1"/>
    <dgm:cxn modelId="{A7F49F98-1CF8-44DB-BE4B-092866B25308}" type="presParOf" srcId="{8EBDE931-B261-4BFE-8BBC-23774258A27A}" destId="{918C74CF-2806-47DD-98BA-FC424296BA58}" srcOrd="1" destOrd="0" presId="urn:microsoft.com/office/officeart/2005/8/layout/hierarchy1"/>
    <dgm:cxn modelId="{57F0EEA0-51D9-44BE-AB8C-3B22D098A126}" type="presParOf" srcId="{918C74CF-2806-47DD-98BA-FC424296BA58}" destId="{C515BB19-83B3-48F8-BDF1-03E14F3E1AD8}" srcOrd="0" destOrd="0" presId="urn:microsoft.com/office/officeart/2005/8/layout/hierarchy1"/>
    <dgm:cxn modelId="{5DFD7E4F-E615-4DCF-A87F-F5AC0618BB38}" type="presParOf" srcId="{918C74CF-2806-47DD-98BA-FC424296BA58}" destId="{0130C3FB-B5D2-4420-BD3E-E1AA385E038F}" srcOrd="1" destOrd="0" presId="urn:microsoft.com/office/officeart/2005/8/layout/hierarchy1"/>
    <dgm:cxn modelId="{175616AA-3D05-449D-80EA-60128EF935A2}" type="presParOf" srcId="{0130C3FB-B5D2-4420-BD3E-E1AA385E038F}" destId="{955E563E-A431-4CA1-B28B-7300C36B9CD4}" srcOrd="0" destOrd="0" presId="urn:microsoft.com/office/officeart/2005/8/layout/hierarchy1"/>
    <dgm:cxn modelId="{D43D0A3C-4527-4178-AAF4-EDB9FA28D570}" type="presParOf" srcId="{955E563E-A431-4CA1-B28B-7300C36B9CD4}" destId="{765D4017-2EF5-4469-A68F-B60258512189}" srcOrd="0" destOrd="0" presId="urn:microsoft.com/office/officeart/2005/8/layout/hierarchy1"/>
    <dgm:cxn modelId="{571741E9-B556-4C86-81E9-4FEE0A15936A}" type="presParOf" srcId="{955E563E-A431-4CA1-B28B-7300C36B9CD4}" destId="{80A087A5-8F0A-4631-8F02-8ECC051473C2}" srcOrd="1" destOrd="0" presId="urn:microsoft.com/office/officeart/2005/8/layout/hierarchy1"/>
    <dgm:cxn modelId="{0E513E98-CE23-4D72-BBC7-B5460A9BE2A5}" type="presParOf" srcId="{0130C3FB-B5D2-4420-BD3E-E1AA385E038F}" destId="{F78CD68E-2E0E-44A5-B63A-65B02068E392}" srcOrd="1" destOrd="0" presId="urn:microsoft.com/office/officeart/2005/8/layout/hierarchy1"/>
    <dgm:cxn modelId="{C514BE33-FBA4-4E9D-8934-58396C35A1EE}" type="presParOf" srcId="{918C74CF-2806-47DD-98BA-FC424296BA58}" destId="{F30AAEED-E483-4C16-9350-8AF335A214E6}" srcOrd="2" destOrd="0" presId="urn:microsoft.com/office/officeart/2005/8/layout/hierarchy1"/>
    <dgm:cxn modelId="{8D0F7704-E338-4B32-9A1A-B99D5B6E62A4}" type="presParOf" srcId="{918C74CF-2806-47DD-98BA-FC424296BA58}" destId="{29209E43-8EA4-459B-9E1F-B06F139C33CF}" srcOrd="3" destOrd="0" presId="urn:microsoft.com/office/officeart/2005/8/layout/hierarchy1"/>
    <dgm:cxn modelId="{F6475264-3D05-4975-8AC9-1B94F45E542D}" type="presParOf" srcId="{29209E43-8EA4-459B-9E1F-B06F139C33CF}" destId="{D48CCA7C-CFD1-477B-98E4-D9E833089834}" srcOrd="0" destOrd="0" presId="urn:microsoft.com/office/officeart/2005/8/layout/hierarchy1"/>
    <dgm:cxn modelId="{18C92D2D-E120-4ED2-8F79-167830E3752B}" type="presParOf" srcId="{D48CCA7C-CFD1-477B-98E4-D9E833089834}" destId="{5D2EFA98-E6B3-4964-99C5-4B809698BF4A}" srcOrd="0" destOrd="0" presId="urn:microsoft.com/office/officeart/2005/8/layout/hierarchy1"/>
    <dgm:cxn modelId="{E337B4AC-D9EE-415E-8959-E3734EC6D280}" type="presParOf" srcId="{D48CCA7C-CFD1-477B-98E4-D9E833089834}" destId="{72EBD1B4-2578-45DF-917E-2C7E094F826E}" srcOrd="1" destOrd="0" presId="urn:microsoft.com/office/officeart/2005/8/layout/hierarchy1"/>
    <dgm:cxn modelId="{8CD04B44-AFD2-4C17-994B-B637BE0EC8E0}" type="presParOf" srcId="{29209E43-8EA4-459B-9E1F-B06F139C33CF}" destId="{8A6E1995-3F8E-4CA0-861C-14ED3CE6345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AAEED-E483-4C16-9350-8AF335A214E6}">
      <dsp:nvSpPr>
        <dsp:cNvPr id="0" name=""/>
        <dsp:cNvSpPr/>
      </dsp:nvSpPr>
      <dsp:spPr>
        <a:xfrm>
          <a:off x="5005681" y="1377262"/>
          <a:ext cx="1047157" cy="429286"/>
        </a:xfrm>
        <a:custGeom>
          <a:avLst/>
          <a:gdLst/>
          <a:ahLst/>
          <a:cxnLst/>
          <a:rect l="0" t="0" r="0" b="0"/>
          <a:pathLst>
            <a:path>
              <a:moveTo>
                <a:pt x="0" y="0"/>
              </a:moveTo>
              <a:lnTo>
                <a:pt x="0" y="263676"/>
              </a:lnTo>
              <a:lnTo>
                <a:pt x="1047157" y="263676"/>
              </a:lnTo>
              <a:lnTo>
                <a:pt x="1047157" y="42928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5BB19-83B3-48F8-BDF1-03E14F3E1AD8}">
      <dsp:nvSpPr>
        <dsp:cNvPr id="0" name=""/>
        <dsp:cNvSpPr/>
      </dsp:nvSpPr>
      <dsp:spPr>
        <a:xfrm>
          <a:off x="3867888" y="1377262"/>
          <a:ext cx="1137793" cy="429286"/>
        </a:xfrm>
        <a:custGeom>
          <a:avLst/>
          <a:gdLst/>
          <a:ahLst/>
          <a:cxnLst/>
          <a:rect l="0" t="0" r="0" b="0"/>
          <a:pathLst>
            <a:path>
              <a:moveTo>
                <a:pt x="1137793" y="0"/>
              </a:moveTo>
              <a:lnTo>
                <a:pt x="1137793" y="263676"/>
              </a:lnTo>
              <a:lnTo>
                <a:pt x="0" y="263676"/>
              </a:lnTo>
              <a:lnTo>
                <a:pt x="0" y="42928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8E08C-8FF1-40D1-BF33-F136AD804205}">
      <dsp:nvSpPr>
        <dsp:cNvPr id="0" name=""/>
        <dsp:cNvSpPr/>
      </dsp:nvSpPr>
      <dsp:spPr>
        <a:xfrm>
          <a:off x="3283414" y="91566"/>
          <a:ext cx="3444534" cy="12856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11549-0816-41DB-BF72-38BA02B9754D}">
      <dsp:nvSpPr>
        <dsp:cNvPr id="0" name=""/>
        <dsp:cNvSpPr/>
      </dsp:nvSpPr>
      <dsp:spPr>
        <a:xfrm>
          <a:off x="3482046" y="280266"/>
          <a:ext cx="3444534" cy="128569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e-IL" sz="1600" b="1" kern="1200" dirty="0"/>
            <a:t>לאומיות:</a:t>
          </a:r>
        </a:p>
        <a:p>
          <a:pPr lvl="0" algn="ctr" defTabSz="711200">
            <a:lnSpc>
              <a:spcPct val="90000"/>
            </a:lnSpc>
            <a:spcBef>
              <a:spcPct val="0"/>
            </a:spcBef>
            <a:spcAft>
              <a:spcPct val="35000"/>
            </a:spcAft>
          </a:pPr>
          <a:r>
            <a:rPr lang="he-IL" sz="1600" kern="1200" dirty="0"/>
            <a:t>השקפת עולם הטוענת שלכל עם/לאום יש זהות משותפת ויש לו זכות למדינה משלו בה יקיים את אותה זהות</a:t>
          </a:r>
          <a:endParaRPr lang="en-US" sz="1600" kern="1200" dirty="0"/>
        </a:p>
      </dsp:txBody>
      <dsp:txXfrm>
        <a:off x="3519703" y="317923"/>
        <a:ext cx="3369220" cy="1210381"/>
      </dsp:txXfrm>
    </dsp:sp>
    <dsp:sp modelId="{765D4017-2EF5-4469-A68F-B60258512189}">
      <dsp:nvSpPr>
        <dsp:cNvPr id="0" name=""/>
        <dsp:cNvSpPr/>
      </dsp:nvSpPr>
      <dsp:spPr>
        <a:xfrm>
          <a:off x="2974044" y="1806548"/>
          <a:ext cx="1787687" cy="113518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087A5-8F0A-4631-8F02-8ECC051473C2}">
      <dsp:nvSpPr>
        <dsp:cNvPr id="0" name=""/>
        <dsp:cNvSpPr/>
      </dsp:nvSpPr>
      <dsp:spPr>
        <a:xfrm>
          <a:off x="3172676" y="1995248"/>
          <a:ext cx="1787687" cy="113518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e-IL" sz="1600" b="1" kern="1200" dirty="0"/>
            <a:t>לאומיות אזרחית</a:t>
          </a:r>
          <a:endParaRPr lang="en-US" sz="1600" kern="1200" dirty="0"/>
        </a:p>
      </dsp:txBody>
      <dsp:txXfrm>
        <a:off x="3205924" y="2028496"/>
        <a:ext cx="1721191" cy="1068685"/>
      </dsp:txXfrm>
    </dsp:sp>
    <dsp:sp modelId="{5D2EFA98-E6B3-4964-99C5-4B809698BF4A}">
      <dsp:nvSpPr>
        <dsp:cNvPr id="0" name=""/>
        <dsp:cNvSpPr/>
      </dsp:nvSpPr>
      <dsp:spPr>
        <a:xfrm>
          <a:off x="5158995" y="1806548"/>
          <a:ext cx="1787687" cy="113518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BD1B4-2578-45DF-917E-2C7E094F826E}">
      <dsp:nvSpPr>
        <dsp:cNvPr id="0" name=""/>
        <dsp:cNvSpPr/>
      </dsp:nvSpPr>
      <dsp:spPr>
        <a:xfrm>
          <a:off x="5357627" y="1995248"/>
          <a:ext cx="1787687" cy="113518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e-IL" sz="1600" b="1" kern="1200" dirty="0"/>
            <a:t>לאומיות אתנית-תרבותית</a:t>
          </a:r>
          <a:endParaRPr lang="en-US" sz="1600" kern="1200" dirty="0"/>
        </a:p>
      </dsp:txBody>
      <dsp:txXfrm>
        <a:off x="5390875" y="2028496"/>
        <a:ext cx="1721191" cy="10686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111F6D9-760E-4002-A68B-B9BEC3F82596}" type="datetimeFigureOut">
              <a:rPr lang="he-IL" smtClean="0"/>
              <a:t>כ"ו/אלול/תשע"ט</a:t>
            </a:fld>
            <a:endParaRPr lang="he-IL"/>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he-I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E6A2714-4513-41E6-B1B2-5086CA0C4B8D}" type="slidenum">
              <a:rPr lang="he-IL" smtClean="0"/>
              <a:t>‹#›</a:t>
            </a:fld>
            <a:endParaRPr lang="he-IL"/>
          </a:p>
        </p:txBody>
      </p:sp>
    </p:spTree>
    <p:extLst>
      <p:ext uri="{BB962C8B-B14F-4D97-AF65-F5344CB8AC3E}">
        <p14:creationId xmlns:p14="http://schemas.microsoft.com/office/powerpoint/2010/main" val="36279714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111F6D9-760E-4002-A68B-B9BEC3F82596}" type="datetimeFigureOut">
              <a:rPr lang="he-IL" smtClean="0"/>
              <a:t>כ"ו/אלול/תשע"ט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E6A2714-4513-41E6-B1B2-5086CA0C4B8D}" type="slidenum">
              <a:rPr lang="he-IL" smtClean="0"/>
              <a:t>‹#›</a:t>
            </a:fld>
            <a:endParaRPr lang="he-IL"/>
          </a:p>
        </p:txBody>
      </p:sp>
    </p:spTree>
    <p:extLst>
      <p:ext uri="{BB962C8B-B14F-4D97-AF65-F5344CB8AC3E}">
        <p14:creationId xmlns:p14="http://schemas.microsoft.com/office/powerpoint/2010/main" val="249904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111F6D9-760E-4002-A68B-B9BEC3F82596}" type="datetimeFigureOut">
              <a:rPr lang="he-IL" smtClean="0"/>
              <a:t>כ"ו/אלול/תשע"ט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E6A2714-4513-41E6-B1B2-5086CA0C4B8D}" type="slidenum">
              <a:rPr lang="he-IL" smtClean="0"/>
              <a:t>‹#›</a:t>
            </a:fld>
            <a:endParaRPr lang="he-IL"/>
          </a:p>
        </p:txBody>
      </p:sp>
    </p:spTree>
    <p:extLst>
      <p:ext uri="{BB962C8B-B14F-4D97-AF65-F5344CB8AC3E}">
        <p14:creationId xmlns:p14="http://schemas.microsoft.com/office/powerpoint/2010/main" val="308471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111F6D9-760E-4002-A68B-B9BEC3F82596}" type="datetimeFigureOut">
              <a:rPr lang="he-IL" smtClean="0"/>
              <a:t>כ"ו/אלול/תשע"ט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E6A2714-4513-41E6-B1B2-5086CA0C4B8D}" type="slidenum">
              <a:rPr lang="he-IL" smtClean="0"/>
              <a:t>‹#›</a:t>
            </a:fld>
            <a:endParaRPr lang="he-IL"/>
          </a:p>
        </p:txBody>
      </p:sp>
    </p:spTree>
    <p:extLst>
      <p:ext uri="{BB962C8B-B14F-4D97-AF65-F5344CB8AC3E}">
        <p14:creationId xmlns:p14="http://schemas.microsoft.com/office/powerpoint/2010/main" val="167845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111F6D9-760E-4002-A68B-B9BEC3F82596}" type="datetimeFigureOut">
              <a:rPr lang="he-IL" smtClean="0"/>
              <a:t>כ"ו/אלול/תשע"ט</a:t>
            </a:fld>
            <a:endParaRPr lang="he-IL"/>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he-IL"/>
          </a:p>
        </p:txBody>
      </p:sp>
      <p:sp>
        <p:nvSpPr>
          <p:cNvPr id="6" name="Slide Number Placeholder 5"/>
          <p:cNvSpPr>
            <a:spLocks noGrp="1"/>
          </p:cNvSpPr>
          <p:nvPr>
            <p:ph type="sldNum" sz="quarter" idx="12"/>
          </p:nvPr>
        </p:nvSpPr>
        <p:spPr>
          <a:xfrm>
            <a:off x="8604504" y="5211060"/>
            <a:ext cx="2112264" cy="228600"/>
          </a:xfrm>
        </p:spPr>
        <p:txBody>
          <a:bodyPr/>
          <a:lstStyle/>
          <a:p>
            <a:fld id="{3E6A2714-4513-41E6-B1B2-5086CA0C4B8D}" type="slidenum">
              <a:rPr lang="he-IL" smtClean="0"/>
              <a:t>‹#›</a:t>
            </a:fld>
            <a:endParaRPr lang="he-IL"/>
          </a:p>
        </p:txBody>
      </p:sp>
    </p:spTree>
    <p:extLst>
      <p:ext uri="{BB962C8B-B14F-4D97-AF65-F5344CB8AC3E}">
        <p14:creationId xmlns:p14="http://schemas.microsoft.com/office/powerpoint/2010/main" val="1423029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111F6D9-760E-4002-A68B-B9BEC3F82596}" type="datetimeFigureOut">
              <a:rPr lang="he-IL" smtClean="0"/>
              <a:t>כ"ו/אלול/תשע"ט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E6A2714-4513-41E6-B1B2-5086CA0C4B8D}" type="slidenum">
              <a:rPr lang="he-IL" smtClean="0"/>
              <a:t>‹#›</a:t>
            </a:fld>
            <a:endParaRPr lang="he-IL"/>
          </a:p>
        </p:txBody>
      </p:sp>
    </p:spTree>
    <p:extLst>
      <p:ext uri="{BB962C8B-B14F-4D97-AF65-F5344CB8AC3E}">
        <p14:creationId xmlns:p14="http://schemas.microsoft.com/office/powerpoint/2010/main" val="277256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111F6D9-760E-4002-A68B-B9BEC3F82596}" type="datetimeFigureOut">
              <a:rPr lang="he-IL" smtClean="0"/>
              <a:t>כ"ו/אלול/תשע"ט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E6A2714-4513-41E6-B1B2-5086CA0C4B8D}" type="slidenum">
              <a:rPr lang="he-IL" smtClean="0"/>
              <a:t>‹#›</a:t>
            </a:fld>
            <a:endParaRPr lang="he-IL"/>
          </a:p>
        </p:txBody>
      </p:sp>
    </p:spTree>
    <p:extLst>
      <p:ext uri="{BB962C8B-B14F-4D97-AF65-F5344CB8AC3E}">
        <p14:creationId xmlns:p14="http://schemas.microsoft.com/office/powerpoint/2010/main" val="35057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111F6D9-760E-4002-A68B-B9BEC3F82596}" type="datetimeFigureOut">
              <a:rPr lang="he-IL" smtClean="0"/>
              <a:t>כ"ו/אלול/תשע"ט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E6A2714-4513-41E6-B1B2-5086CA0C4B8D}" type="slidenum">
              <a:rPr lang="he-IL" smtClean="0"/>
              <a:t>‹#›</a:t>
            </a:fld>
            <a:endParaRPr lang="he-IL"/>
          </a:p>
        </p:txBody>
      </p:sp>
    </p:spTree>
    <p:extLst>
      <p:ext uri="{BB962C8B-B14F-4D97-AF65-F5344CB8AC3E}">
        <p14:creationId xmlns:p14="http://schemas.microsoft.com/office/powerpoint/2010/main" val="122542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1F6D9-760E-4002-A68B-B9BEC3F82596}" type="datetimeFigureOut">
              <a:rPr lang="he-IL" smtClean="0"/>
              <a:t>כ"ו/אלול/תשע"ט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E6A2714-4513-41E6-B1B2-5086CA0C4B8D}" type="slidenum">
              <a:rPr lang="he-IL" smtClean="0"/>
              <a:t>‹#›</a:t>
            </a:fld>
            <a:endParaRPr lang="he-IL"/>
          </a:p>
        </p:txBody>
      </p:sp>
    </p:spTree>
    <p:extLst>
      <p:ext uri="{BB962C8B-B14F-4D97-AF65-F5344CB8AC3E}">
        <p14:creationId xmlns:p14="http://schemas.microsoft.com/office/powerpoint/2010/main" val="391749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8" name="Date Placeholder 7"/>
          <p:cNvSpPr>
            <a:spLocks noGrp="1"/>
          </p:cNvSpPr>
          <p:nvPr>
            <p:ph type="dt" sz="half" idx="10"/>
          </p:nvPr>
        </p:nvSpPr>
        <p:spPr/>
        <p:txBody>
          <a:bodyPr/>
          <a:lstStyle/>
          <a:p>
            <a:fld id="{4111F6D9-760E-4002-A68B-B9BEC3F82596}" type="datetimeFigureOut">
              <a:rPr lang="he-IL" smtClean="0"/>
              <a:t>כ"ו/אלול/תשע"ט</a:t>
            </a:fld>
            <a:endParaRPr lang="he-IL"/>
          </a:p>
        </p:txBody>
      </p:sp>
      <p:sp>
        <p:nvSpPr>
          <p:cNvPr id="9" name="Footer Placeholder 8"/>
          <p:cNvSpPr>
            <a:spLocks noGrp="1"/>
          </p:cNvSpPr>
          <p:nvPr>
            <p:ph type="ftr" sz="quarter" idx="11"/>
          </p:nvPr>
        </p:nvSpPr>
        <p:spPr/>
        <p:txBody>
          <a:bodyPr/>
          <a:lstStyle>
            <a:lvl1pPr algn="r">
              <a:defRPr/>
            </a:lvl1pPr>
          </a:lstStyle>
          <a:p>
            <a:endParaRPr lang="he-IL"/>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E6A2714-4513-41E6-B1B2-5086CA0C4B8D}" type="slidenum">
              <a:rPr lang="he-IL" smtClean="0"/>
              <a:t>‹#›</a:t>
            </a:fld>
            <a:endParaRPr lang="he-IL"/>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290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111F6D9-760E-4002-A68B-B9BEC3F82596}" type="datetimeFigureOut">
              <a:rPr lang="he-IL" smtClean="0"/>
              <a:t>כ"ו/אלול/תשע"ט</a:t>
            </a:fld>
            <a:endParaRPr lang="he-I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he-IL"/>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E6A2714-4513-41E6-B1B2-5086CA0C4B8D}" type="slidenum">
              <a:rPr lang="he-IL" smtClean="0"/>
              <a:t>‹#›</a:t>
            </a:fld>
            <a:endParaRPr lang="he-IL"/>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815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111F6D9-760E-4002-A68B-B9BEC3F82596}" type="datetimeFigureOut">
              <a:rPr lang="he-IL" smtClean="0"/>
              <a:t>כ"ו/אלול/תשע"ט</a:t>
            </a:fld>
            <a:endParaRPr lang="he-IL"/>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he-IL"/>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E6A2714-4513-41E6-B1B2-5086CA0C4B8D}" type="slidenum">
              <a:rPr lang="he-IL" smtClean="0"/>
              <a:t>‹#›</a:t>
            </a:fld>
            <a:endParaRPr lang="he-IL"/>
          </a:p>
        </p:txBody>
      </p:sp>
    </p:spTree>
    <p:extLst>
      <p:ext uri="{BB962C8B-B14F-4D97-AF65-F5344CB8AC3E}">
        <p14:creationId xmlns:p14="http://schemas.microsoft.com/office/powerpoint/2010/main" val="41061335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time_continue=166&amp;v=D5CQPlbgr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D2gLGW9w8Hk&amp;feature=player_embedd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D071C0CD-5EFD-45A1-AAFD-61C3D4A651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8A03302C-20A2-4C4F-9760-E85AE1041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7" y="643464"/>
            <a:ext cx="1091233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 name="Rectangle 11">
            <a:extLst>
              <a:ext uri="{FF2B5EF4-FFF2-40B4-BE49-F238E27FC236}">
                <a16:creationId xmlns:a16="http://schemas.microsoft.com/office/drawing/2014/main" xmlns="" id="{D00F093B-0739-4429-B30D-D72924D088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9702" y="809244"/>
            <a:ext cx="10579608" cy="5239512"/>
          </a:xfrm>
          <a:prstGeom prst="rect">
            <a:avLst/>
          </a:prstGeom>
          <a:noFill/>
          <a:ln w="6350" cap="sq" cmpd="sng" algn="ctr">
            <a:solidFill>
              <a:schemeClr val="tx1">
                <a:lumMod val="75000"/>
                <a:lumOff val="25000"/>
              </a:schemeClr>
            </a:solidFill>
            <a:prstDash val="solid"/>
            <a:miter lim="800000"/>
          </a:ln>
          <a:effectLst/>
        </p:spPr>
      </p:sp>
      <p:sp>
        <p:nvSpPr>
          <p:cNvPr id="2" name="כותרת 1">
            <a:extLst>
              <a:ext uri="{FF2B5EF4-FFF2-40B4-BE49-F238E27FC236}">
                <a16:creationId xmlns:a16="http://schemas.microsoft.com/office/drawing/2014/main" xmlns="" id="{EFE7843F-E874-41AC-906D-6F99376B02DF}"/>
              </a:ext>
            </a:extLst>
          </p:cNvPr>
          <p:cNvSpPr>
            <a:spLocks noGrp="1"/>
          </p:cNvSpPr>
          <p:nvPr>
            <p:ph type="ctrTitle"/>
          </p:nvPr>
        </p:nvSpPr>
        <p:spPr>
          <a:xfrm>
            <a:off x="1243632" y="1559768"/>
            <a:ext cx="9678368" cy="3135379"/>
          </a:xfrm>
        </p:spPr>
        <p:txBody>
          <a:bodyPr>
            <a:normAutofit/>
          </a:bodyPr>
          <a:lstStyle/>
          <a:p>
            <a:r>
              <a:rPr lang="he-IL" sz="6600"/>
              <a:t>לאומיות ומדינות לאום</a:t>
            </a:r>
          </a:p>
        </p:txBody>
      </p:sp>
      <p:sp>
        <p:nvSpPr>
          <p:cNvPr id="3" name="כותרת משנה 2">
            <a:extLst>
              <a:ext uri="{FF2B5EF4-FFF2-40B4-BE49-F238E27FC236}">
                <a16:creationId xmlns:a16="http://schemas.microsoft.com/office/drawing/2014/main" xmlns="" id="{038EBCF3-BBC7-4210-A16F-C5CAD068BEAB}"/>
              </a:ext>
            </a:extLst>
          </p:cNvPr>
          <p:cNvSpPr>
            <a:spLocks noGrp="1"/>
          </p:cNvSpPr>
          <p:nvPr>
            <p:ph type="subTitle" idx="1"/>
          </p:nvPr>
        </p:nvSpPr>
        <p:spPr>
          <a:xfrm>
            <a:off x="1243633" y="4817251"/>
            <a:ext cx="9678367" cy="688024"/>
          </a:xfrm>
        </p:spPr>
        <p:txBody>
          <a:bodyPr>
            <a:normAutofit/>
          </a:bodyPr>
          <a:lstStyle/>
          <a:p>
            <a:endParaRPr lang="he-IL"/>
          </a:p>
        </p:txBody>
      </p:sp>
      <p:sp>
        <p:nvSpPr>
          <p:cNvPr id="14" name="Rectangle 13">
            <a:extLst>
              <a:ext uri="{FF2B5EF4-FFF2-40B4-BE49-F238E27FC236}">
                <a16:creationId xmlns:a16="http://schemas.microsoft.com/office/drawing/2014/main" xmlns="" id="{1BB92999-6A40-480A-8965-2F20DFB032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xmlns="" id="{15573B87-7D61-460C-9ADA-EF63674E3A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AAF6B7C-985D-4351-9564-8DBDF5BB03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88433F4-33AB-4CE1-9DE3-72A8403654F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08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07FAC90-E2A9-44EA-A5EE-5D1E97C15626}"/>
              </a:ext>
            </a:extLst>
          </p:cNvPr>
          <p:cNvSpPr>
            <a:spLocks noGrp="1"/>
          </p:cNvSpPr>
          <p:nvPr>
            <p:ph type="title"/>
          </p:nvPr>
        </p:nvSpPr>
        <p:spPr/>
        <p:txBody>
          <a:bodyPr/>
          <a:lstStyle/>
          <a:p>
            <a:pPr algn="r" rtl="0"/>
            <a:r>
              <a:rPr lang="he-IL" dirty="0">
                <a:solidFill>
                  <a:srgbClr val="002060"/>
                </a:solidFill>
              </a:rPr>
              <a:t>דגמים שונים של מדינת לאום</a:t>
            </a:r>
          </a:p>
        </p:txBody>
      </p:sp>
      <p:sp>
        <p:nvSpPr>
          <p:cNvPr id="3" name="מציין מיקום תוכן 2">
            <a:extLst>
              <a:ext uri="{FF2B5EF4-FFF2-40B4-BE49-F238E27FC236}">
                <a16:creationId xmlns:a16="http://schemas.microsoft.com/office/drawing/2014/main" xmlns="" id="{A7126A80-FC28-48D6-A09F-467778941AF0}"/>
              </a:ext>
            </a:extLst>
          </p:cNvPr>
          <p:cNvSpPr>
            <a:spLocks noGrp="1"/>
          </p:cNvSpPr>
          <p:nvPr>
            <p:ph idx="1"/>
          </p:nvPr>
        </p:nvSpPr>
        <p:spPr>
          <a:xfrm>
            <a:off x="838200" y="1825625"/>
            <a:ext cx="10515600" cy="3946525"/>
          </a:xfrm>
        </p:spPr>
        <p:txBody>
          <a:bodyPr/>
          <a:lstStyle/>
          <a:p>
            <a:pPr marL="0" indent="0">
              <a:buNone/>
            </a:pPr>
            <a:endParaRPr lang="he-IL" dirty="0">
              <a:solidFill>
                <a:srgbClr val="002060"/>
              </a:solidFill>
            </a:endParaRPr>
          </a:p>
        </p:txBody>
      </p:sp>
      <p:sp>
        <p:nvSpPr>
          <p:cNvPr id="7" name="חץ: שמאלה-ימינה 6">
            <a:extLst>
              <a:ext uri="{FF2B5EF4-FFF2-40B4-BE49-F238E27FC236}">
                <a16:creationId xmlns:a16="http://schemas.microsoft.com/office/drawing/2014/main" xmlns="" id="{37CFF8B4-628E-43B1-9092-E58744C66724}"/>
              </a:ext>
            </a:extLst>
          </p:cNvPr>
          <p:cNvSpPr/>
          <p:nvPr/>
        </p:nvSpPr>
        <p:spPr>
          <a:xfrm>
            <a:off x="1671638" y="4810126"/>
            <a:ext cx="9486900" cy="13358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לאומיות אתנית תרבותית ---------------------------------------------------לאומיות אזרחית</a:t>
            </a:r>
          </a:p>
        </p:txBody>
      </p:sp>
      <p:sp>
        <p:nvSpPr>
          <p:cNvPr id="12" name="תרשים זרימה: תהליך חלופי 11">
            <a:extLst>
              <a:ext uri="{FF2B5EF4-FFF2-40B4-BE49-F238E27FC236}">
                <a16:creationId xmlns:a16="http://schemas.microsoft.com/office/drawing/2014/main" xmlns="" id="{BA9D899F-2FF4-4E67-AB26-C5194AC05AE1}"/>
              </a:ext>
            </a:extLst>
          </p:cNvPr>
          <p:cNvSpPr/>
          <p:nvPr/>
        </p:nvSpPr>
        <p:spPr>
          <a:xfrm>
            <a:off x="8705849" y="2343530"/>
            <a:ext cx="1381125" cy="875919"/>
          </a:xfrm>
          <a:prstGeom prst="flowChartAlternateProcess">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rPr>
              <a:t>מדינת לאום אתנית-תרבותית</a:t>
            </a:r>
          </a:p>
        </p:txBody>
      </p:sp>
      <p:sp>
        <p:nvSpPr>
          <p:cNvPr id="14" name="תרשים זרימה: תהליך חלופי 13">
            <a:extLst>
              <a:ext uri="{FF2B5EF4-FFF2-40B4-BE49-F238E27FC236}">
                <a16:creationId xmlns:a16="http://schemas.microsoft.com/office/drawing/2014/main" xmlns="" id="{BEFF5627-5712-4ED2-9AFE-74FE400E34A2}"/>
              </a:ext>
            </a:extLst>
          </p:cNvPr>
          <p:cNvSpPr/>
          <p:nvPr/>
        </p:nvSpPr>
        <p:spPr>
          <a:xfrm>
            <a:off x="6791325" y="2921126"/>
            <a:ext cx="1238250" cy="875919"/>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rPr>
              <a:t>מדינה דו לאומית</a:t>
            </a:r>
          </a:p>
        </p:txBody>
      </p:sp>
      <p:sp>
        <p:nvSpPr>
          <p:cNvPr id="15" name="תרשים זרימה: תהליך חלופי 14">
            <a:extLst>
              <a:ext uri="{FF2B5EF4-FFF2-40B4-BE49-F238E27FC236}">
                <a16:creationId xmlns:a16="http://schemas.microsoft.com/office/drawing/2014/main" xmlns="" id="{71E54496-F0FD-42A7-B91B-433ADD3E0865}"/>
              </a:ext>
            </a:extLst>
          </p:cNvPr>
          <p:cNvSpPr/>
          <p:nvPr/>
        </p:nvSpPr>
        <p:spPr>
          <a:xfrm>
            <a:off x="4772025" y="3533774"/>
            <a:ext cx="1238250" cy="875919"/>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rPr>
              <a:t>מדינה רב לאומית</a:t>
            </a:r>
          </a:p>
        </p:txBody>
      </p:sp>
      <p:sp>
        <p:nvSpPr>
          <p:cNvPr id="16" name="תרשים זרימה: תהליך חלופי 15">
            <a:extLst>
              <a:ext uri="{FF2B5EF4-FFF2-40B4-BE49-F238E27FC236}">
                <a16:creationId xmlns:a16="http://schemas.microsoft.com/office/drawing/2014/main" xmlns="" id="{0B41FB24-1F0C-4963-9ADC-EE937229E157}"/>
              </a:ext>
            </a:extLst>
          </p:cNvPr>
          <p:cNvSpPr/>
          <p:nvPr/>
        </p:nvSpPr>
        <p:spPr>
          <a:xfrm>
            <a:off x="2752725" y="4140152"/>
            <a:ext cx="1238250" cy="91443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רשים זרימה: תהליך חלופי 17">
            <a:extLst>
              <a:ext uri="{FF2B5EF4-FFF2-40B4-BE49-F238E27FC236}">
                <a16:creationId xmlns:a16="http://schemas.microsoft.com/office/drawing/2014/main" xmlns="" id="{52031378-AD23-401D-AFCF-806DB579BBA8}"/>
              </a:ext>
            </a:extLst>
          </p:cNvPr>
          <p:cNvSpPr/>
          <p:nvPr/>
        </p:nvSpPr>
        <p:spPr>
          <a:xfrm>
            <a:off x="2752725" y="4140152"/>
            <a:ext cx="1304925" cy="914431"/>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rPr>
              <a:t>מדינת לאום של כלל אזרחיה</a:t>
            </a:r>
          </a:p>
        </p:txBody>
      </p:sp>
      <p:sp>
        <p:nvSpPr>
          <p:cNvPr id="4" name="TextBox 3">
            <a:extLst>
              <a:ext uri="{FF2B5EF4-FFF2-40B4-BE49-F238E27FC236}">
                <a16:creationId xmlns:a16="http://schemas.microsoft.com/office/drawing/2014/main" xmlns="" id="{83E31F95-4FFE-4364-8751-FA59C0976205}"/>
              </a:ext>
            </a:extLst>
          </p:cNvPr>
          <p:cNvSpPr txBox="1"/>
          <p:nvPr/>
        </p:nvSpPr>
        <p:spPr>
          <a:xfrm>
            <a:off x="2200275" y="6153150"/>
            <a:ext cx="8239125" cy="369332"/>
          </a:xfrm>
          <a:prstGeom prst="rect">
            <a:avLst/>
          </a:prstGeom>
          <a:noFill/>
        </p:spPr>
        <p:txBody>
          <a:bodyPr wrap="square" rtlCol="1">
            <a:spAutoFit/>
          </a:bodyPr>
          <a:lstStyle/>
          <a:p>
            <a:r>
              <a:rPr lang="he-IL" dirty="0"/>
              <a:t>ההבדל בין הדגמים השונים הוא ביחס בין המדינה ללאום</a:t>
            </a:r>
          </a:p>
        </p:txBody>
      </p:sp>
    </p:spTree>
    <p:extLst>
      <p:ext uri="{BB962C8B-B14F-4D97-AF65-F5344CB8AC3E}">
        <p14:creationId xmlns:p14="http://schemas.microsoft.com/office/powerpoint/2010/main" val="239134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xmlns="" id="{7EC6917E-610E-47CC-8459-9729D52D2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2" y="-88105"/>
            <a:ext cx="3243263" cy="2067409"/>
          </a:xfrm>
          <a:prstGeom prst="rect">
            <a:avLst/>
          </a:prstGeom>
        </p:spPr>
      </p:pic>
      <p:sp>
        <p:nvSpPr>
          <p:cNvPr id="2" name="כותרת 1">
            <a:extLst>
              <a:ext uri="{FF2B5EF4-FFF2-40B4-BE49-F238E27FC236}">
                <a16:creationId xmlns:a16="http://schemas.microsoft.com/office/drawing/2014/main" xmlns="" id="{EC0AF19D-DFFC-444C-AC78-8F59872F6E26}"/>
              </a:ext>
            </a:extLst>
          </p:cNvPr>
          <p:cNvSpPr>
            <a:spLocks noGrp="1"/>
          </p:cNvSpPr>
          <p:nvPr>
            <p:ph type="title"/>
          </p:nvPr>
        </p:nvSpPr>
        <p:spPr/>
        <p:txBody>
          <a:bodyPr/>
          <a:lstStyle/>
          <a:p>
            <a:pPr algn="r" rtl="0"/>
            <a:r>
              <a:rPr lang="he-IL" b="1" dirty="0">
                <a:solidFill>
                  <a:srgbClr val="002060"/>
                </a:solidFill>
              </a:rPr>
              <a:t>מדינת לאום אתנית תרבותית</a:t>
            </a:r>
          </a:p>
        </p:txBody>
      </p:sp>
      <p:sp>
        <p:nvSpPr>
          <p:cNvPr id="3" name="מציין מיקום תוכן 2">
            <a:extLst>
              <a:ext uri="{FF2B5EF4-FFF2-40B4-BE49-F238E27FC236}">
                <a16:creationId xmlns:a16="http://schemas.microsoft.com/office/drawing/2014/main" xmlns="" id="{CE9CD0D7-C3DF-4B20-A151-9722D00C74B2}"/>
              </a:ext>
            </a:extLst>
          </p:cNvPr>
          <p:cNvSpPr>
            <a:spLocks noGrp="1"/>
          </p:cNvSpPr>
          <p:nvPr>
            <p:ph idx="1"/>
          </p:nvPr>
        </p:nvSpPr>
        <p:spPr/>
        <p:txBody>
          <a:bodyPr>
            <a:normAutofit/>
          </a:bodyPr>
          <a:lstStyle/>
          <a:p>
            <a:r>
              <a:rPr lang="he-IL" sz="2000" dirty="0"/>
              <a:t>המדינה מזוהה ברמה הקולקטיבית עם לאום אתני תרבותי אחד ומבטאת את זכותו להגדרה עצמית לאומית</a:t>
            </a:r>
          </a:p>
          <a:p>
            <a:pPr marL="0" indent="0">
              <a:buNone/>
            </a:pPr>
            <a:endParaRPr lang="he-IL" sz="2000" dirty="0"/>
          </a:p>
          <a:p>
            <a:r>
              <a:rPr lang="he-IL" sz="2000" dirty="0"/>
              <a:t>חלק מהסמלים, המועדים, החוקים ומוסדות המדינה נותנים ביטוי ליסודות </a:t>
            </a:r>
            <a:r>
              <a:rPr lang="he-IL" sz="2000" dirty="0" err="1"/>
              <a:t>האתנים</a:t>
            </a:r>
            <a:r>
              <a:rPr lang="he-IL" sz="2000" dirty="0"/>
              <a:t> תרבותיים של קבוצת הרוב הלאומי (בא לידי ביטוי בשפה, מוצא, תרבות היסטוריה ולפעמים דת)</a:t>
            </a:r>
          </a:p>
          <a:p>
            <a:endParaRPr lang="he-IL" sz="2000" dirty="0"/>
          </a:p>
          <a:p>
            <a:r>
              <a:rPr lang="he-IL" sz="2000" dirty="0"/>
              <a:t>קיימים גם יסודות </a:t>
            </a:r>
            <a:r>
              <a:rPr lang="he-IL" sz="2000" dirty="0" err="1"/>
              <a:t>פולייטים</a:t>
            </a:r>
            <a:r>
              <a:rPr lang="he-IL" sz="2000" dirty="0"/>
              <a:t> תרבותיים ערכיים משותפים לכל אזרחי המדינה ("טוב משותף")</a:t>
            </a:r>
          </a:p>
          <a:p>
            <a:endParaRPr lang="he-IL" dirty="0"/>
          </a:p>
        </p:txBody>
      </p:sp>
      <p:sp>
        <p:nvSpPr>
          <p:cNvPr id="4" name="אליפסה 3">
            <a:extLst>
              <a:ext uri="{FF2B5EF4-FFF2-40B4-BE49-F238E27FC236}">
                <a16:creationId xmlns:a16="http://schemas.microsoft.com/office/drawing/2014/main" xmlns="" id="{AA862D40-7717-47DA-9376-26380DB933C8}"/>
              </a:ext>
            </a:extLst>
          </p:cNvPr>
          <p:cNvSpPr/>
          <p:nvPr/>
        </p:nvSpPr>
        <p:spPr>
          <a:xfrm>
            <a:off x="11249025" y="1895475"/>
            <a:ext cx="762000" cy="895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5" name="אליפסה 4">
            <a:extLst>
              <a:ext uri="{FF2B5EF4-FFF2-40B4-BE49-F238E27FC236}">
                <a16:creationId xmlns:a16="http://schemas.microsoft.com/office/drawing/2014/main" xmlns="" id="{1B4A06B3-0F89-4342-8ADF-8112BA21DED4}"/>
              </a:ext>
            </a:extLst>
          </p:cNvPr>
          <p:cNvSpPr/>
          <p:nvPr/>
        </p:nvSpPr>
        <p:spPr>
          <a:xfrm>
            <a:off x="11291887" y="3048000"/>
            <a:ext cx="676275"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מה?</a:t>
            </a:r>
          </a:p>
        </p:txBody>
      </p:sp>
    </p:spTree>
    <p:extLst>
      <p:ext uri="{BB962C8B-B14F-4D97-AF65-F5344CB8AC3E}">
        <p14:creationId xmlns:p14="http://schemas.microsoft.com/office/powerpoint/2010/main" val="320787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082CC89-E301-4A51-8C0C-C9A2965A5F3A}"/>
              </a:ext>
            </a:extLst>
          </p:cNvPr>
          <p:cNvSpPr>
            <a:spLocks noGrp="1"/>
          </p:cNvSpPr>
          <p:nvPr>
            <p:ph type="title"/>
          </p:nvPr>
        </p:nvSpPr>
        <p:spPr/>
        <p:txBody>
          <a:bodyPr/>
          <a:lstStyle/>
          <a:p>
            <a:pPr algn="r" rtl="0"/>
            <a:r>
              <a:rPr lang="he-IL" b="1" dirty="0">
                <a:solidFill>
                  <a:srgbClr val="002060"/>
                </a:solidFill>
              </a:rPr>
              <a:t>מדינה דו לאומית</a:t>
            </a:r>
          </a:p>
        </p:txBody>
      </p:sp>
      <p:sp>
        <p:nvSpPr>
          <p:cNvPr id="3" name="מציין מיקום תוכן 2">
            <a:extLst>
              <a:ext uri="{FF2B5EF4-FFF2-40B4-BE49-F238E27FC236}">
                <a16:creationId xmlns:a16="http://schemas.microsoft.com/office/drawing/2014/main" xmlns="" id="{4D08ABA5-F8B9-42A9-9499-B223ED2E3A88}"/>
              </a:ext>
            </a:extLst>
          </p:cNvPr>
          <p:cNvSpPr>
            <a:spLocks noGrp="1"/>
          </p:cNvSpPr>
          <p:nvPr>
            <p:ph idx="1"/>
          </p:nvPr>
        </p:nvSpPr>
        <p:spPr/>
        <p:txBody>
          <a:bodyPr>
            <a:normAutofit fontScale="92500"/>
          </a:bodyPr>
          <a:lstStyle/>
          <a:p>
            <a:r>
              <a:rPr lang="he-IL" sz="2400" dirty="0"/>
              <a:t>מדינה שמזוהה ברמה הקולקטיבית עם שני לאומים </a:t>
            </a:r>
            <a:r>
              <a:rPr lang="he-IL" sz="2400" dirty="0" err="1"/>
              <a:t>אתנים</a:t>
            </a:r>
            <a:r>
              <a:rPr lang="he-IL" sz="2400" dirty="0"/>
              <a:t> שונים ומבטאת את זכותם של שני הלאומים להגדרה עצמית לאומית.</a:t>
            </a:r>
          </a:p>
          <a:p>
            <a:endParaRPr lang="he-IL" sz="2400" dirty="0"/>
          </a:p>
          <a:p>
            <a:r>
              <a:rPr lang="he-IL" sz="2400" dirty="0"/>
              <a:t>חלק מהסמלים המועדים, החוקים ומוסדות המדינה מבטאים את היסודות האתניים תרבותיים של שני הלאומים </a:t>
            </a:r>
            <a:r>
              <a:rPr lang="he-IL" sz="2400" dirty="0" err="1"/>
              <a:t>הדומיננטים</a:t>
            </a:r>
            <a:r>
              <a:rPr lang="he-IL" sz="2400" dirty="0"/>
              <a:t> במדינה.</a:t>
            </a:r>
          </a:p>
          <a:p>
            <a:endParaRPr lang="he-IL" sz="2400" dirty="0"/>
          </a:p>
          <a:p>
            <a:r>
              <a:rPr lang="he-IL" sz="2400" dirty="0"/>
              <a:t>קיימים גם יסודות </a:t>
            </a:r>
            <a:r>
              <a:rPr lang="he-IL" sz="2400" dirty="0" err="1"/>
              <a:t>פוליטים</a:t>
            </a:r>
            <a:r>
              <a:rPr lang="he-IL" sz="2400" dirty="0"/>
              <a:t> </a:t>
            </a:r>
            <a:r>
              <a:rPr lang="he-IL" sz="2400" dirty="0" err="1"/>
              <a:t>תרבותים</a:t>
            </a:r>
            <a:r>
              <a:rPr lang="he-IL" sz="2400" dirty="0"/>
              <a:t> ערכיים משותפים לכל אזרחי המדינה שמגבשים את שני הלאומים</a:t>
            </a:r>
          </a:p>
          <a:p>
            <a:r>
              <a:rPr lang="en-US" sz="2400" dirty="0">
                <a:hlinkClick r:id="rId2"/>
              </a:rPr>
              <a:t>https://www.youtube.com/watch?time_continue=166&amp;v=D5CQPlbgrtE</a:t>
            </a:r>
            <a:endParaRPr lang="he-IL" sz="2400" dirty="0"/>
          </a:p>
        </p:txBody>
      </p:sp>
      <p:pic>
        <p:nvPicPr>
          <p:cNvPr id="7" name="תמונה 6">
            <a:extLst>
              <a:ext uri="{FF2B5EF4-FFF2-40B4-BE49-F238E27FC236}">
                <a16:creationId xmlns:a16="http://schemas.microsoft.com/office/drawing/2014/main" xmlns="" id="{DD88CBD8-7706-4871-893E-A6C03427D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399"/>
            <a:ext cx="2590800" cy="2552700"/>
          </a:xfrm>
          <a:prstGeom prst="rect">
            <a:avLst/>
          </a:prstGeom>
          <a:ln>
            <a:noFill/>
          </a:ln>
          <a:effectLst>
            <a:softEdge rad="112500"/>
          </a:effectLst>
        </p:spPr>
      </p:pic>
      <p:sp>
        <p:nvSpPr>
          <p:cNvPr id="4" name="אליפסה 3">
            <a:extLst>
              <a:ext uri="{FF2B5EF4-FFF2-40B4-BE49-F238E27FC236}">
                <a16:creationId xmlns:a16="http://schemas.microsoft.com/office/drawing/2014/main" xmlns="" id="{16B031E5-A8D4-4E8C-BC24-54F7D63BAD81}"/>
              </a:ext>
            </a:extLst>
          </p:cNvPr>
          <p:cNvSpPr/>
          <p:nvPr/>
        </p:nvSpPr>
        <p:spPr>
          <a:xfrm flipH="1">
            <a:off x="11353799" y="1962150"/>
            <a:ext cx="657225" cy="581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5" name="אליפסה 4">
            <a:extLst>
              <a:ext uri="{FF2B5EF4-FFF2-40B4-BE49-F238E27FC236}">
                <a16:creationId xmlns:a16="http://schemas.microsoft.com/office/drawing/2014/main" xmlns="" id="{BB96A046-3233-42B0-92E1-F94FBFA8EA83}"/>
              </a:ext>
            </a:extLst>
          </p:cNvPr>
          <p:cNvSpPr/>
          <p:nvPr/>
        </p:nvSpPr>
        <p:spPr>
          <a:xfrm>
            <a:off x="11353799" y="3081337"/>
            <a:ext cx="657225" cy="695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מה?</a:t>
            </a:r>
          </a:p>
        </p:txBody>
      </p:sp>
    </p:spTree>
    <p:extLst>
      <p:ext uri="{BB962C8B-B14F-4D97-AF65-F5344CB8AC3E}">
        <p14:creationId xmlns:p14="http://schemas.microsoft.com/office/powerpoint/2010/main" val="185190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xmlns="" id="{A30447D4-8704-4AED-9437-DB29A6542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80168"/>
            <a:ext cx="1714500" cy="1895475"/>
          </a:xfrm>
          <a:prstGeom prst="rect">
            <a:avLst/>
          </a:prstGeom>
        </p:spPr>
      </p:pic>
      <p:sp>
        <p:nvSpPr>
          <p:cNvPr id="2" name="כותרת 1">
            <a:extLst>
              <a:ext uri="{FF2B5EF4-FFF2-40B4-BE49-F238E27FC236}">
                <a16:creationId xmlns:a16="http://schemas.microsoft.com/office/drawing/2014/main" xmlns="" id="{B8570491-1716-4749-A4D5-54C079A3CC27}"/>
              </a:ext>
            </a:extLst>
          </p:cNvPr>
          <p:cNvSpPr>
            <a:spLocks noGrp="1"/>
          </p:cNvSpPr>
          <p:nvPr>
            <p:ph type="title"/>
          </p:nvPr>
        </p:nvSpPr>
        <p:spPr/>
        <p:txBody>
          <a:bodyPr/>
          <a:lstStyle/>
          <a:p>
            <a:pPr algn="r" rtl="0"/>
            <a:r>
              <a:rPr lang="he-IL" b="1" dirty="0">
                <a:solidFill>
                  <a:srgbClr val="002060"/>
                </a:solidFill>
              </a:rPr>
              <a:t>מדינה רב לאומית</a:t>
            </a:r>
          </a:p>
        </p:txBody>
      </p:sp>
      <p:sp>
        <p:nvSpPr>
          <p:cNvPr id="3" name="מציין מיקום תוכן 2">
            <a:extLst>
              <a:ext uri="{FF2B5EF4-FFF2-40B4-BE49-F238E27FC236}">
                <a16:creationId xmlns:a16="http://schemas.microsoft.com/office/drawing/2014/main" xmlns="" id="{91E732A0-1955-45CB-A372-C339087A52E3}"/>
              </a:ext>
            </a:extLst>
          </p:cNvPr>
          <p:cNvSpPr>
            <a:spLocks noGrp="1"/>
          </p:cNvSpPr>
          <p:nvPr>
            <p:ph idx="1"/>
          </p:nvPr>
        </p:nvSpPr>
        <p:spPr/>
        <p:txBody>
          <a:bodyPr>
            <a:normAutofit/>
          </a:bodyPr>
          <a:lstStyle/>
          <a:p>
            <a:r>
              <a:rPr lang="he-IL" sz="2400" dirty="0"/>
              <a:t>מדינה שמזוהה ברמה הקולקטיבית עם מספר לאומים </a:t>
            </a:r>
            <a:r>
              <a:rPr lang="he-IL" sz="2400" dirty="0" err="1"/>
              <a:t>אתנים</a:t>
            </a:r>
            <a:r>
              <a:rPr lang="he-IL" sz="2400" dirty="0"/>
              <a:t> </a:t>
            </a:r>
            <a:r>
              <a:rPr lang="he-IL" sz="2400" dirty="0" err="1"/>
              <a:t>דומיננטים</a:t>
            </a:r>
            <a:r>
              <a:rPr lang="he-IL" sz="2400" dirty="0"/>
              <a:t> במדינה </a:t>
            </a:r>
          </a:p>
          <a:p>
            <a:endParaRPr lang="he-IL" sz="2400" dirty="0"/>
          </a:p>
          <a:p>
            <a:r>
              <a:rPr lang="he-IL" sz="2400" dirty="0" err="1"/>
              <a:t>הסמלים,המועדים</a:t>
            </a:r>
            <a:r>
              <a:rPr lang="he-IL" sz="2400" dirty="0"/>
              <a:t>, החוקים ומוסדות המדינה נותנים ביטוי ליסודות </a:t>
            </a:r>
            <a:r>
              <a:rPr lang="he-IL" sz="2400" dirty="0" err="1"/>
              <a:t>האתנים</a:t>
            </a:r>
            <a:r>
              <a:rPr lang="he-IL" sz="2400" dirty="0"/>
              <a:t> והתרבותיים של כל הלאומים </a:t>
            </a:r>
            <a:r>
              <a:rPr lang="he-IL" sz="2400" dirty="0" err="1"/>
              <a:t>הדומיננטים</a:t>
            </a:r>
            <a:r>
              <a:rPr lang="he-IL" sz="2400" dirty="0"/>
              <a:t> מדינה</a:t>
            </a:r>
          </a:p>
          <a:p>
            <a:endParaRPr lang="he-IL" sz="2400" dirty="0"/>
          </a:p>
          <a:p>
            <a:r>
              <a:rPr lang="he-IL" sz="2400" dirty="0"/>
              <a:t>קיימים גם יסודות </a:t>
            </a:r>
            <a:r>
              <a:rPr lang="he-IL" sz="2400" dirty="0" err="1"/>
              <a:t>פוליטים</a:t>
            </a:r>
            <a:r>
              <a:rPr lang="he-IL" sz="2400" dirty="0"/>
              <a:t>-</a:t>
            </a:r>
            <a:r>
              <a:rPr lang="he-IL" sz="2400" dirty="0" err="1"/>
              <a:t>תרבותים</a:t>
            </a:r>
            <a:r>
              <a:rPr lang="he-IL" sz="2400" dirty="0"/>
              <a:t>-ערכיים משותפים לכל אזרחי המדינה (טוב משותף) שמגבשים את כלל הלאומים.</a:t>
            </a:r>
          </a:p>
        </p:txBody>
      </p:sp>
      <p:sp>
        <p:nvSpPr>
          <p:cNvPr id="6" name="אליפסה 5">
            <a:extLst>
              <a:ext uri="{FF2B5EF4-FFF2-40B4-BE49-F238E27FC236}">
                <a16:creationId xmlns:a16="http://schemas.microsoft.com/office/drawing/2014/main" xmlns="" id="{D67BDF8A-E8C9-4C5D-92CD-39FB7C1F956D}"/>
              </a:ext>
            </a:extLst>
          </p:cNvPr>
          <p:cNvSpPr/>
          <p:nvPr/>
        </p:nvSpPr>
        <p:spPr>
          <a:xfrm>
            <a:off x="11258550" y="1825625"/>
            <a:ext cx="733425" cy="88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7" name="אליפסה 6">
            <a:extLst>
              <a:ext uri="{FF2B5EF4-FFF2-40B4-BE49-F238E27FC236}">
                <a16:creationId xmlns:a16="http://schemas.microsoft.com/office/drawing/2014/main" xmlns="" id="{89CADE19-3D53-49FB-BE4D-BF6B5B456326}"/>
              </a:ext>
            </a:extLst>
          </p:cNvPr>
          <p:cNvSpPr/>
          <p:nvPr/>
        </p:nvSpPr>
        <p:spPr>
          <a:xfrm>
            <a:off x="11249025" y="3178175"/>
            <a:ext cx="838200" cy="781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מה?</a:t>
            </a:r>
          </a:p>
        </p:txBody>
      </p:sp>
    </p:spTree>
    <p:extLst>
      <p:ext uri="{BB962C8B-B14F-4D97-AF65-F5344CB8AC3E}">
        <p14:creationId xmlns:p14="http://schemas.microsoft.com/office/powerpoint/2010/main" val="103915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7CF12C0-2A88-4859-90B7-86CF868EC21D}"/>
              </a:ext>
            </a:extLst>
          </p:cNvPr>
          <p:cNvSpPr>
            <a:spLocks noGrp="1"/>
          </p:cNvSpPr>
          <p:nvPr>
            <p:ph type="title"/>
          </p:nvPr>
        </p:nvSpPr>
        <p:spPr/>
        <p:txBody>
          <a:bodyPr/>
          <a:lstStyle/>
          <a:p>
            <a:pPr algn="r" rtl="0"/>
            <a:r>
              <a:rPr lang="he-IL" b="1" dirty="0">
                <a:solidFill>
                  <a:srgbClr val="002060"/>
                </a:solidFill>
              </a:rPr>
              <a:t>מדינת לאום של כלל אזרחיה</a:t>
            </a:r>
          </a:p>
        </p:txBody>
      </p:sp>
      <p:sp>
        <p:nvSpPr>
          <p:cNvPr id="3" name="מציין מיקום תוכן 2">
            <a:extLst>
              <a:ext uri="{FF2B5EF4-FFF2-40B4-BE49-F238E27FC236}">
                <a16:creationId xmlns:a16="http://schemas.microsoft.com/office/drawing/2014/main" xmlns="" id="{6E341775-40A1-4BFB-B4EC-E91660D872DA}"/>
              </a:ext>
            </a:extLst>
          </p:cNvPr>
          <p:cNvSpPr>
            <a:spLocks noGrp="1"/>
          </p:cNvSpPr>
          <p:nvPr>
            <p:ph idx="1"/>
          </p:nvPr>
        </p:nvSpPr>
        <p:spPr/>
        <p:txBody>
          <a:bodyPr>
            <a:normAutofit/>
          </a:bodyPr>
          <a:lstStyle/>
          <a:p>
            <a:r>
              <a:rPr lang="he-IL" sz="2400" dirty="0"/>
              <a:t>מדינה שמגדירה את השייכות הלאומית על בסיס האזרחות בלבד-והיא </a:t>
            </a:r>
            <a:r>
              <a:rPr lang="he-IL" sz="2400" dirty="0" err="1"/>
              <a:t>נייטרלית</a:t>
            </a:r>
            <a:r>
              <a:rPr lang="he-IL" sz="2400" dirty="0"/>
              <a:t> מבחינה אתנית</a:t>
            </a:r>
          </a:p>
          <a:p>
            <a:endParaRPr lang="he-IL" sz="2400" dirty="0"/>
          </a:p>
          <a:p>
            <a:r>
              <a:rPr lang="he-IL" sz="2400" dirty="0"/>
              <a:t>הסמלים, המועדים, החוקים ומוסדות המדינה מבטאים יסודות המשותפים לכל האזרחים במדינה </a:t>
            </a:r>
          </a:p>
          <a:p>
            <a:endParaRPr lang="he-IL" sz="2400" dirty="0"/>
          </a:p>
          <a:p>
            <a:r>
              <a:rPr lang="he-IL" sz="2400" dirty="0"/>
              <a:t>היסודות </a:t>
            </a:r>
            <a:r>
              <a:rPr lang="he-IL" sz="2400" dirty="0" err="1"/>
              <a:t>הפוליטים</a:t>
            </a:r>
            <a:r>
              <a:rPr lang="he-IL" sz="2400" dirty="0"/>
              <a:t> משקפים ערכים משותפים לכלל אזרחי המדינה</a:t>
            </a:r>
          </a:p>
          <a:p>
            <a:pPr marL="0" indent="0">
              <a:buNone/>
            </a:pPr>
            <a:r>
              <a:rPr lang="he-IL" sz="2400" dirty="0"/>
              <a:t> </a:t>
            </a:r>
          </a:p>
        </p:txBody>
      </p:sp>
      <p:pic>
        <p:nvPicPr>
          <p:cNvPr id="7" name="תמונה 6">
            <a:extLst>
              <a:ext uri="{FF2B5EF4-FFF2-40B4-BE49-F238E27FC236}">
                <a16:creationId xmlns:a16="http://schemas.microsoft.com/office/drawing/2014/main" xmlns="" id="{92C11FDC-289C-4574-9615-3F14B4958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1"/>
            <a:ext cx="2799576" cy="18668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אליפסה 3">
            <a:extLst>
              <a:ext uri="{FF2B5EF4-FFF2-40B4-BE49-F238E27FC236}">
                <a16:creationId xmlns:a16="http://schemas.microsoft.com/office/drawing/2014/main" xmlns="" id="{6886D8B9-3617-43B5-B698-8F16DE366573}"/>
              </a:ext>
            </a:extLst>
          </p:cNvPr>
          <p:cNvSpPr/>
          <p:nvPr/>
        </p:nvSpPr>
        <p:spPr>
          <a:xfrm>
            <a:off x="11153774" y="1905000"/>
            <a:ext cx="809625" cy="771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5" name="אליפסה 4">
            <a:extLst>
              <a:ext uri="{FF2B5EF4-FFF2-40B4-BE49-F238E27FC236}">
                <a16:creationId xmlns:a16="http://schemas.microsoft.com/office/drawing/2014/main" xmlns="" id="{8E0240E8-64EC-4C68-AFD7-25A978AEA6E8}"/>
              </a:ext>
            </a:extLst>
          </p:cNvPr>
          <p:cNvSpPr/>
          <p:nvPr/>
        </p:nvSpPr>
        <p:spPr>
          <a:xfrm>
            <a:off x="11215686" y="3219449"/>
            <a:ext cx="685800" cy="771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מה?</a:t>
            </a:r>
          </a:p>
        </p:txBody>
      </p:sp>
    </p:spTree>
    <p:extLst>
      <p:ext uri="{BB962C8B-B14F-4D97-AF65-F5344CB8AC3E}">
        <p14:creationId xmlns:p14="http://schemas.microsoft.com/office/powerpoint/2010/main" val="77458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66C79E1-D5C5-4415-B988-6E8BA511C571}"/>
              </a:ext>
            </a:extLst>
          </p:cNvPr>
          <p:cNvSpPr>
            <a:spLocks noGrp="1"/>
          </p:cNvSpPr>
          <p:nvPr>
            <p:ph type="title"/>
          </p:nvPr>
        </p:nvSpPr>
        <p:spPr>
          <a:xfrm>
            <a:off x="838200" y="365125"/>
            <a:ext cx="10515600" cy="798195"/>
          </a:xfrm>
        </p:spPr>
        <p:txBody>
          <a:bodyPr/>
          <a:lstStyle/>
          <a:p>
            <a:pPr algn="r" rtl="0"/>
            <a:r>
              <a:rPr lang="he-IL" dirty="0"/>
              <a:t>השוואה בין הדגמים השונים</a:t>
            </a:r>
          </a:p>
        </p:txBody>
      </p:sp>
      <p:graphicFrame>
        <p:nvGraphicFramePr>
          <p:cNvPr id="4" name="מציין מיקום תוכן 3">
            <a:extLst>
              <a:ext uri="{FF2B5EF4-FFF2-40B4-BE49-F238E27FC236}">
                <a16:creationId xmlns:a16="http://schemas.microsoft.com/office/drawing/2014/main" xmlns="" id="{3D5A135C-835F-4AE7-81B2-63EF5D80AC0E}"/>
              </a:ext>
            </a:extLst>
          </p:cNvPr>
          <p:cNvGraphicFramePr>
            <a:graphicFrameLocks noGrp="1"/>
          </p:cNvGraphicFramePr>
          <p:nvPr>
            <p:ph idx="1"/>
            <p:extLst>
              <p:ext uri="{D42A27DB-BD31-4B8C-83A1-F6EECF244321}">
                <p14:modId xmlns:p14="http://schemas.microsoft.com/office/powerpoint/2010/main" val="77090566"/>
              </p:ext>
            </p:extLst>
          </p:nvPr>
        </p:nvGraphicFramePr>
        <p:xfrm>
          <a:off x="894522" y="1163320"/>
          <a:ext cx="10392603" cy="4622800"/>
        </p:xfrm>
        <a:graphic>
          <a:graphicData uri="http://schemas.openxmlformats.org/drawingml/2006/table">
            <a:tbl>
              <a:tblPr rtl="1" firstRow="1" bandRow="1">
                <a:tableStyleId>{5C22544A-7EE6-4342-B048-85BDC9FD1C3A}</a:tableStyleId>
              </a:tblPr>
              <a:tblGrid>
                <a:gridCol w="2103120">
                  <a:extLst>
                    <a:ext uri="{9D8B030D-6E8A-4147-A177-3AD203B41FA5}">
                      <a16:colId xmlns:a16="http://schemas.microsoft.com/office/drawing/2014/main" xmlns="" val="477355085"/>
                    </a:ext>
                  </a:extLst>
                </a:gridCol>
                <a:gridCol w="2103120">
                  <a:extLst>
                    <a:ext uri="{9D8B030D-6E8A-4147-A177-3AD203B41FA5}">
                      <a16:colId xmlns:a16="http://schemas.microsoft.com/office/drawing/2014/main" xmlns="" val="3791771386"/>
                    </a:ext>
                  </a:extLst>
                </a:gridCol>
                <a:gridCol w="2103120">
                  <a:extLst>
                    <a:ext uri="{9D8B030D-6E8A-4147-A177-3AD203B41FA5}">
                      <a16:colId xmlns:a16="http://schemas.microsoft.com/office/drawing/2014/main" xmlns="" val="3784939171"/>
                    </a:ext>
                  </a:extLst>
                </a:gridCol>
                <a:gridCol w="2103120">
                  <a:extLst>
                    <a:ext uri="{9D8B030D-6E8A-4147-A177-3AD203B41FA5}">
                      <a16:colId xmlns:a16="http://schemas.microsoft.com/office/drawing/2014/main" xmlns="" val="4190185024"/>
                    </a:ext>
                  </a:extLst>
                </a:gridCol>
                <a:gridCol w="1980123">
                  <a:extLst>
                    <a:ext uri="{9D8B030D-6E8A-4147-A177-3AD203B41FA5}">
                      <a16:colId xmlns:a16="http://schemas.microsoft.com/office/drawing/2014/main" xmlns="" val="1292665629"/>
                    </a:ext>
                  </a:extLst>
                </a:gridCol>
              </a:tblGrid>
              <a:tr h="665480">
                <a:tc>
                  <a:txBody>
                    <a:bodyPr/>
                    <a:lstStyle/>
                    <a:p>
                      <a:pPr rtl="1"/>
                      <a:endParaRPr lang="he-IL" dirty="0"/>
                    </a:p>
                  </a:txBody>
                  <a:tcPr/>
                </a:tc>
                <a:tc>
                  <a:txBody>
                    <a:bodyPr/>
                    <a:lstStyle/>
                    <a:p>
                      <a:pPr rtl="1"/>
                      <a:r>
                        <a:rPr lang="he-IL" dirty="0"/>
                        <a:t>מדינת לאום אתנית תרבותית</a:t>
                      </a:r>
                    </a:p>
                  </a:txBody>
                  <a:tcPr/>
                </a:tc>
                <a:tc>
                  <a:txBody>
                    <a:bodyPr/>
                    <a:lstStyle/>
                    <a:p>
                      <a:pPr rtl="1"/>
                      <a:r>
                        <a:rPr lang="he-IL" dirty="0"/>
                        <a:t>מדינה דו לאומית</a:t>
                      </a:r>
                    </a:p>
                  </a:txBody>
                  <a:tcPr/>
                </a:tc>
                <a:tc>
                  <a:txBody>
                    <a:bodyPr/>
                    <a:lstStyle/>
                    <a:p>
                      <a:pPr rtl="1"/>
                      <a:r>
                        <a:rPr lang="he-IL" dirty="0"/>
                        <a:t>מדינה רב לאומית</a:t>
                      </a:r>
                    </a:p>
                  </a:txBody>
                  <a:tcPr/>
                </a:tc>
                <a:tc>
                  <a:txBody>
                    <a:bodyPr/>
                    <a:lstStyle/>
                    <a:p>
                      <a:pPr rtl="1"/>
                      <a:r>
                        <a:rPr lang="he-IL" dirty="0"/>
                        <a:t>מדינת לאום של כלל אזרחיה</a:t>
                      </a:r>
                    </a:p>
                  </a:txBody>
                  <a:tcPr/>
                </a:tc>
                <a:extLst>
                  <a:ext uri="{0D108BD9-81ED-4DB2-BD59-A6C34878D82A}">
                    <a16:rowId xmlns:a16="http://schemas.microsoft.com/office/drawing/2014/main" xmlns="" val="4152915197"/>
                  </a:ext>
                </a:extLst>
              </a:tr>
              <a:tr h="665480">
                <a:tc>
                  <a:txBody>
                    <a:bodyPr/>
                    <a:lstStyle/>
                    <a:p>
                      <a:pPr rtl="1"/>
                      <a:r>
                        <a:rPr lang="he-IL" dirty="0">
                          <a:solidFill>
                            <a:srgbClr val="FF0000"/>
                          </a:solidFill>
                        </a:rPr>
                        <a:t>כיצד נקבע אופייה הקולקטיבי של המדינה ?</a:t>
                      </a:r>
                    </a:p>
                  </a:txBody>
                  <a:tcPr/>
                </a:tc>
                <a:tc>
                  <a:txBody>
                    <a:bodyPr/>
                    <a:lstStyle/>
                    <a:p>
                      <a:pPr rtl="1"/>
                      <a:r>
                        <a:rPr lang="he-IL" dirty="0"/>
                        <a:t>על פי תרבותה של הקבוצה הלאומית הדומיננטית</a:t>
                      </a:r>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xmlns="" val="2674116398"/>
                  </a:ext>
                </a:extLst>
              </a:tr>
              <a:tr h="665480">
                <a:tc>
                  <a:txBody>
                    <a:bodyPr/>
                    <a:lstStyle/>
                    <a:p>
                      <a:pPr rtl="1"/>
                      <a:r>
                        <a:rPr lang="he-IL" dirty="0">
                          <a:solidFill>
                            <a:srgbClr val="FF0000"/>
                          </a:solidFill>
                        </a:rPr>
                        <a:t>מהו הרכב </a:t>
                      </a:r>
                      <a:r>
                        <a:rPr lang="he-IL" dirty="0" err="1">
                          <a:solidFill>
                            <a:srgbClr val="FF0000"/>
                          </a:solidFill>
                        </a:rPr>
                        <a:t>האוכלוסיה</a:t>
                      </a:r>
                      <a:r>
                        <a:rPr lang="he-IL" dirty="0">
                          <a:solidFill>
                            <a:srgbClr val="FF0000"/>
                          </a:solidFill>
                        </a:rPr>
                        <a:t>?</a:t>
                      </a:r>
                    </a:p>
                  </a:txBody>
                  <a:tcPr/>
                </a:tc>
                <a:tc>
                  <a:txBody>
                    <a:bodyPr/>
                    <a:lstStyle/>
                    <a:p>
                      <a:pPr rtl="1"/>
                      <a:endParaRPr lang="he-IL" dirty="0"/>
                    </a:p>
                  </a:txBody>
                  <a:tcPr/>
                </a:tc>
                <a:tc>
                  <a:txBody>
                    <a:bodyPr/>
                    <a:lstStyle/>
                    <a:p>
                      <a:pPr rtl="1"/>
                      <a:r>
                        <a:rPr lang="he-IL" dirty="0"/>
                        <a:t>רוב של 2 קבוצות לאומיות דומיננטיות קבועות +מיעוטים</a:t>
                      </a:r>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xmlns="" val="3030354793"/>
                  </a:ext>
                </a:extLst>
              </a:tr>
              <a:tr h="772823">
                <a:tc>
                  <a:txBody>
                    <a:bodyPr/>
                    <a:lstStyle/>
                    <a:p>
                      <a:pPr rtl="1"/>
                      <a:r>
                        <a:rPr lang="he-IL" dirty="0">
                          <a:solidFill>
                            <a:srgbClr val="FF0000"/>
                          </a:solidFill>
                        </a:rPr>
                        <a:t>מה משותף לכלל אזרחי המדינה?</a:t>
                      </a:r>
                    </a:p>
                  </a:txBody>
                  <a:tcPr/>
                </a:tc>
                <a:tc>
                  <a:txBody>
                    <a:bodyPr/>
                    <a:lstStyle/>
                    <a:p>
                      <a:pPr rtl="1"/>
                      <a:endParaRPr lang="he-IL" dirty="0"/>
                    </a:p>
                  </a:txBody>
                  <a:tcPr/>
                </a:tc>
                <a:tc>
                  <a:txBody>
                    <a:bodyPr/>
                    <a:lstStyle/>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היותם אזרחים של אותה מדינה וכפופים למערכת שלטון משותף</a:t>
                      </a:r>
                    </a:p>
                    <a:p>
                      <a:pPr rtl="1"/>
                      <a:endParaRPr lang="he-IL" dirty="0"/>
                    </a:p>
                  </a:txBody>
                  <a:tcPr/>
                </a:tc>
                <a:tc>
                  <a:txBody>
                    <a:bodyPr/>
                    <a:lstStyle/>
                    <a:p>
                      <a:pPr rtl="1"/>
                      <a:endParaRPr lang="he-IL" dirty="0"/>
                    </a:p>
                  </a:txBody>
                  <a:tcPr/>
                </a:tc>
                <a:extLst>
                  <a:ext uri="{0D108BD9-81ED-4DB2-BD59-A6C34878D82A}">
                    <a16:rowId xmlns:a16="http://schemas.microsoft.com/office/drawing/2014/main" xmlns="" val="2767870874"/>
                  </a:ext>
                </a:extLst>
              </a:tr>
              <a:tr h="665480">
                <a:tc>
                  <a:txBody>
                    <a:bodyPr/>
                    <a:lstStyle/>
                    <a:p>
                      <a:pPr rtl="1"/>
                      <a:r>
                        <a:rPr lang="he-IL" dirty="0">
                          <a:solidFill>
                            <a:srgbClr val="FF0000"/>
                          </a:solidFill>
                        </a:rPr>
                        <a:t>קיומם של יסודות אזרחים </a:t>
                      </a:r>
                      <a:r>
                        <a:rPr lang="he-IL" dirty="0" err="1">
                          <a:solidFill>
                            <a:srgbClr val="FF0000"/>
                          </a:solidFill>
                        </a:rPr>
                        <a:t>ואתנים</a:t>
                      </a:r>
                      <a:r>
                        <a:rPr lang="he-IL" dirty="0">
                          <a:solidFill>
                            <a:srgbClr val="FF0000"/>
                          </a:solidFill>
                        </a:rPr>
                        <a:t>?</a:t>
                      </a:r>
                    </a:p>
                  </a:txBody>
                  <a:tcPr/>
                </a:tc>
                <a:tc>
                  <a:txBody>
                    <a:bodyPr/>
                    <a:lstStyle/>
                    <a:p>
                      <a:pPr rtl="1"/>
                      <a:endParaRPr lang="he-IL" dirty="0"/>
                    </a:p>
                  </a:txBody>
                  <a:tcPr/>
                </a:tc>
                <a:tc>
                  <a:txBody>
                    <a:bodyPr/>
                    <a:lstStyle/>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txBody>
                  <a:tcPr/>
                </a:tc>
                <a:tc>
                  <a:txBody>
                    <a:bodyPr/>
                    <a:lstStyle/>
                    <a:p>
                      <a:pPr rtl="1"/>
                      <a:r>
                        <a:rPr lang="he-IL" dirty="0"/>
                        <a:t>יש יסודות אזרחיים בלבד</a:t>
                      </a:r>
                    </a:p>
                  </a:txBody>
                  <a:tcPr/>
                </a:tc>
                <a:extLst>
                  <a:ext uri="{0D108BD9-81ED-4DB2-BD59-A6C34878D82A}">
                    <a16:rowId xmlns:a16="http://schemas.microsoft.com/office/drawing/2014/main" xmlns="" val="3785988898"/>
                  </a:ext>
                </a:extLst>
              </a:tr>
            </a:tbl>
          </a:graphicData>
        </a:graphic>
      </p:graphicFrame>
    </p:spTree>
    <p:extLst>
      <p:ext uri="{BB962C8B-B14F-4D97-AF65-F5344CB8AC3E}">
        <p14:creationId xmlns:p14="http://schemas.microsoft.com/office/powerpoint/2010/main" val="16992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66C79E1-D5C5-4415-B988-6E8BA511C571}"/>
              </a:ext>
            </a:extLst>
          </p:cNvPr>
          <p:cNvSpPr>
            <a:spLocks noGrp="1"/>
          </p:cNvSpPr>
          <p:nvPr>
            <p:ph type="title"/>
          </p:nvPr>
        </p:nvSpPr>
        <p:spPr>
          <a:xfrm>
            <a:off x="838200" y="365125"/>
            <a:ext cx="10515600" cy="798195"/>
          </a:xfrm>
        </p:spPr>
        <p:txBody>
          <a:bodyPr/>
          <a:lstStyle/>
          <a:p>
            <a:pPr algn="r" rtl="0"/>
            <a:r>
              <a:rPr lang="he-IL" dirty="0"/>
              <a:t>השוואה בין הדגמים השונים</a:t>
            </a:r>
          </a:p>
        </p:txBody>
      </p:sp>
      <p:graphicFrame>
        <p:nvGraphicFramePr>
          <p:cNvPr id="4" name="מציין מיקום תוכן 3">
            <a:extLst>
              <a:ext uri="{FF2B5EF4-FFF2-40B4-BE49-F238E27FC236}">
                <a16:creationId xmlns:a16="http://schemas.microsoft.com/office/drawing/2014/main" xmlns="" id="{3D5A135C-835F-4AE7-81B2-63EF5D80AC0E}"/>
              </a:ext>
            </a:extLst>
          </p:cNvPr>
          <p:cNvGraphicFramePr>
            <a:graphicFrameLocks noGrp="1"/>
          </p:cNvGraphicFramePr>
          <p:nvPr>
            <p:ph idx="1"/>
            <p:extLst/>
          </p:nvPr>
        </p:nvGraphicFramePr>
        <p:xfrm>
          <a:off x="771525" y="1163320"/>
          <a:ext cx="10515600" cy="5969000"/>
        </p:xfrm>
        <a:graphic>
          <a:graphicData uri="http://schemas.openxmlformats.org/drawingml/2006/table">
            <a:tbl>
              <a:tblPr rtl="1" firstRow="1" bandRow="1">
                <a:tableStyleId>{5C22544A-7EE6-4342-B048-85BDC9FD1C3A}</a:tableStyleId>
              </a:tblPr>
              <a:tblGrid>
                <a:gridCol w="2103120">
                  <a:extLst>
                    <a:ext uri="{9D8B030D-6E8A-4147-A177-3AD203B41FA5}">
                      <a16:colId xmlns:a16="http://schemas.microsoft.com/office/drawing/2014/main" xmlns="" val="477355085"/>
                    </a:ext>
                  </a:extLst>
                </a:gridCol>
                <a:gridCol w="2103120">
                  <a:extLst>
                    <a:ext uri="{9D8B030D-6E8A-4147-A177-3AD203B41FA5}">
                      <a16:colId xmlns:a16="http://schemas.microsoft.com/office/drawing/2014/main" xmlns="" val="3791771386"/>
                    </a:ext>
                  </a:extLst>
                </a:gridCol>
                <a:gridCol w="2103120">
                  <a:extLst>
                    <a:ext uri="{9D8B030D-6E8A-4147-A177-3AD203B41FA5}">
                      <a16:colId xmlns:a16="http://schemas.microsoft.com/office/drawing/2014/main" xmlns="" val="3784939171"/>
                    </a:ext>
                  </a:extLst>
                </a:gridCol>
                <a:gridCol w="2103120">
                  <a:extLst>
                    <a:ext uri="{9D8B030D-6E8A-4147-A177-3AD203B41FA5}">
                      <a16:colId xmlns:a16="http://schemas.microsoft.com/office/drawing/2014/main" xmlns="" val="4190185024"/>
                    </a:ext>
                  </a:extLst>
                </a:gridCol>
                <a:gridCol w="2103120">
                  <a:extLst>
                    <a:ext uri="{9D8B030D-6E8A-4147-A177-3AD203B41FA5}">
                      <a16:colId xmlns:a16="http://schemas.microsoft.com/office/drawing/2014/main" xmlns="" val="1292665629"/>
                    </a:ext>
                  </a:extLst>
                </a:gridCol>
              </a:tblGrid>
              <a:tr h="665480">
                <a:tc>
                  <a:txBody>
                    <a:bodyPr/>
                    <a:lstStyle/>
                    <a:p>
                      <a:pPr rtl="1"/>
                      <a:endParaRPr lang="he-IL" dirty="0"/>
                    </a:p>
                  </a:txBody>
                  <a:tcPr/>
                </a:tc>
                <a:tc>
                  <a:txBody>
                    <a:bodyPr/>
                    <a:lstStyle/>
                    <a:p>
                      <a:pPr rtl="1"/>
                      <a:r>
                        <a:rPr lang="he-IL" dirty="0"/>
                        <a:t>מדינת לאום אתנית תרבותית</a:t>
                      </a:r>
                    </a:p>
                  </a:txBody>
                  <a:tcPr/>
                </a:tc>
                <a:tc>
                  <a:txBody>
                    <a:bodyPr/>
                    <a:lstStyle/>
                    <a:p>
                      <a:pPr rtl="1"/>
                      <a:r>
                        <a:rPr lang="he-IL" dirty="0"/>
                        <a:t>מדינה דו לאומית</a:t>
                      </a:r>
                    </a:p>
                  </a:txBody>
                  <a:tcPr/>
                </a:tc>
                <a:tc>
                  <a:txBody>
                    <a:bodyPr/>
                    <a:lstStyle/>
                    <a:p>
                      <a:pPr rtl="1"/>
                      <a:r>
                        <a:rPr lang="he-IL" dirty="0"/>
                        <a:t>מדינה רב לאומית</a:t>
                      </a:r>
                    </a:p>
                  </a:txBody>
                  <a:tcPr/>
                </a:tc>
                <a:tc>
                  <a:txBody>
                    <a:bodyPr/>
                    <a:lstStyle/>
                    <a:p>
                      <a:pPr rtl="1"/>
                      <a:r>
                        <a:rPr lang="he-IL" dirty="0"/>
                        <a:t>מדינת לאום של כלל אזרחיה</a:t>
                      </a:r>
                    </a:p>
                  </a:txBody>
                  <a:tcPr/>
                </a:tc>
                <a:extLst>
                  <a:ext uri="{0D108BD9-81ED-4DB2-BD59-A6C34878D82A}">
                    <a16:rowId xmlns:a16="http://schemas.microsoft.com/office/drawing/2014/main" xmlns="" val="4152915197"/>
                  </a:ext>
                </a:extLst>
              </a:tr>
              <a:tr h="665480">
                <a:tc>
                  <a:txBody>
                    <a:bodyPr/>
                    <a:lstStyle/>
                    <a:p>
                      <a:pPr rtl="1"/>
                      <a:r>
                        <a:rPr lang="he-IL" dirty="0">
                          <a:solidFill>
                            <a:srgbClr val="FF0000"/>
                          </a:solidFill>
                        </a:rPr>
                        <a:t>כיצד נקבע אופייה הקולקטיבי של המדינה ?</a:t>
                      </a:r>
                    </a:p>
                  </a:txBody>
                  <a:tcPr/>
                </a:tc>
                <a:tc>
                  <a:txBody>
                    <a:bodyPr/>
                    <a:lstStyle/>
                    <a:p>
                      <a:pPr rtl="1"/>
                      <a:r>
                        <a:rPr lang="he-IL" dirty="0"/>
                        <a:t>על פי תרבותה של הקבוצה הלאומית הדומיננטית</a:t>
                      </a:r>
                    </a:p>
                  </a:txBody>
                  <a:tcPr/>
                </a:tc>
                <a:tc>
                  <a:txBody>
                    <a:bodyPr/>
                    <a:lstStyle/>
                    <a:p>
                      <a:pPr rtl="1"/>
                      <a:r>
                        <a:rPr lang="he-IL" dirty="0"/>
                        <a:t>על פי תרבותן של 2 קבוצות לאומיות דומיננטיות</a:t>
                      </a:r>
                    </a:p>
                  </a:txBody>
                  <a:tcPr/>
                </a:tc>
                <a:tc>
                  <a:txBody>
                    <a:bodyPr/>
                    <a:lstStyle/>
                    <a:p>
                      <a:pPr rtl="1"/>
                      <a:r>
                        <a:rPr lang="he-IL" dirty="0"/>
                        <a:t>על פי תרבותן של מספר קבוצות לאומיות דומיננטיות</a:t>
                      </a:r>
                    </a:p>
                  </a:txBody>
                  <a:tcPr/>
                </a:tc>
                <a:tc>
                  <a:txBody>
                    <a:bodyPr/>
                    <a:lstStyle/>
                    <a:p>
                      <a:pPr rtl="1"/>
                      <a:r>
                        <a:rPr lang="he-IL" dirty="0"/>
                        <a:t>על ידי כלל אזרחי המדינה ללא קשר למוצא האתני תרבותי שלהם</a:t>
                      </a:r>
                    </a:p>
                  </a:txBody>
                  <a:tcPr/>
                </a:tc>
                <a:extLst>
                  <a:ext uri="{0D108BD9-81ED-4DB2-BD59-A6C34878D82A}">
                    <a16:rowId xmlns:a16="http://schemas.microsoft.com/office/drawing/2014/main" xmlns="" val="2674116398"/>
                  </a:ext>
                </a:extLst>
              </a:tr>
              <a:tr h="665480">
                <a:tc>
                  <a:txBody>
                    <a:bodyPr/>
                    <a:lstStyle/>
                    <a:p>
                      <a:pPr rtl="1"/>
                      <a:r>
                        <a:rPr lang="he-IL" dirty="0">
                          <a:solidFill>
                            <a:srgbClr val="FF0000"/>
                          </a:solidFill>
                        </a:rPr>
                        <a:t>מהו הרכב </a:t>
                      </a:r>
                      <a:r>
                        <a:rPr lang="he-IL" dirty="0" err="1">
                          <a:solidFill>
                            <a:srgbClr val="FF0000"/>
                          </a:solidFill>
                        </a:rPr>
                        <a:t>האוכלוסיה</a:t>
                      </a:r>
                      <a:r>
                        <a:rPr lang="he-IL" dirty="0">
                          <a:solidFill>
                            <a:srgbClr val="FF0000"/>
                          </a:solidFill>
                        </a:rPr>
                        <a:t>?</a:t>
                      </a:r>
                    </a:p>
                  </a:txBody>
                  <a:tcPr/>
                </a:tc>
                <a:tc>
                  <a:txBody>
                    <a:bodyPr/>
                    <a:lstStyle/>
                    <a:p>
                      <a:pPr rtl="1"/>
                      <a:r>
                        <a:rPr lang="he-IL" dirty="0"/>
                        <a:t>רוב לאומי דומיננטי ומיעוטים</a:t>
                      </a:r>
                    </a:p>
                  </a:txBody>
                  <a:tcPr/>
                </a:tc>
                <a:tc>
                  <a:txBody>
                    <a:bodyPr/>
                    <a:lstStyle/>
                    <a:p>
                      <a:pPr rtl="1"/>
                      <a:r>
                        <a:rPr lang="he-IL" dirty="0"/>
                        <a:t>רוב של 2 קבוצות לאומיות דומיננטיות קבועות +מיעוטים</a:t>
                      </a:r>
                    </a:p>
                  </a:txBody>
                  <a:tcPr/>
                </a:tc>
                <a:tc>
                  <a:txBody>
                    <a:bodyPr/>
                    <a:lstStyle/>
                    <a:p>
                      <a:pPr rtl="1"/>
                      <a:r>
                        <a:rPr lang="he-IL" dirty="0"/>
                        <a:t>רוב של מספר קבוצות לאומיות דומיננטיות +מיעוטים.</a:t>
                      </a:r>
                    </a:p>
                  </a:txBody>
                  <a:tcPr/>
                </a:tc>
                <a:tc>
                  <a:txBody>
                    <a:bodyPr/>
                    <a:lstStyle/>
                    <a:p>
                      <a:pPr rtl="1"/>
                      <a:r>
                        <a:rPr lang="he-IL" dirty="0"/>
                        <a:t>המדינה אדישה להשתייכות האתנית ורואה בהם כיחידים</a:t>
                      </a:r>
                    </a:p>
                  </a:txBody>
                  <a:tcPr/>
                </a:tc>
                <a:extLst>
                  <a:ext uri="{0D108BD9-81ED-4DB2-BD59-A6C34878D82A}">
                    <a16:rowId xmlns:a16="http://schemas.microsoft.com/office/drawing/2014/main" xmlns="" val="3030354793"/>
                  </a:ext>
                </a:extLst>
              </a:tr>
              <a:tr h="665480">
                <a:tc>
                  <a:txBody>
                    <a:bodyPr/>
                    <a:lstStyle/>
                    <a:p>
                      <a:pPr rtl="1"/>
                      <a:r>
                        <a:rPr lang="he-IL" dirty="0">
                          <a:solidFill>
                            <a:srgbClr val="FF0000"/>
                          </a:solidFill>
                        </a:rPr>
                        <a:t>מה משותף לכלל אזרחי המדינה?</a:t>
                      </a:r>
                    </a:p>
                  </a:txBody>
                  <a:tcPr/>
                </a:tc>
                <a:tc>
                  <a:txBody>
                    <a:bodyPr/>
                    <a:lstStyle/>
                    <a:p>
                      <a:pPr rtl="1"/>
                      <a:r>
                        <a:rPr lang="he-IL" dirty="0"/>
                        <a:t>היותם אזרחים של אותה מדינה וכפופים למערכת שלטון משותף</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היותם אזרחים של אותה מדינה וכפופים למערכת שלטון משותף</a:t>
                      </a:r>
                    </a:p>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היותם אזרחים של אותה מדינה וכפופים למערכת שלטון משותף</a:t>
                      </a:r>
                    </a:p>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היותם אזרחים של אותה מדינה וכפופים למערכת שלטון משותף</a:t>
                      </a:r>
                    </a:p>
                    <a:p>
                      <a:pPr rtl="1"/>
                      <a:endParaRPr lang="he-IL" dirty="0"/>
                    </a:p>
                  </a:txBody>
                  <a:tcPr/>
                </a:tc>
                <a:extLst>
                  <a:ext uri="{0D108BD9-81ED-4DB2-BD59-A6C34878D82A}">
                    <a16:rowId xmlns:a16="http://schemas.microsoft.com/office/drawing/2014/main" xmlns="" val="2767870874"/>
                  </a:ext>
                </a:extLst>
              </a:tr>
              <a:tr h="665480">
                <a:tc>
                  <a:txBody>
                    <a:bodyPr/>
                    <a:lstStyle/>
                    <a:p>
                      <a:pPr rtl="1"/>
                      <a:r>
                        <a:rPr lang="he-IL" dirty="0">
                          <a:solidFill>
                            <a:srgbClr val="FF0000"/>
                          </a:solidFill>
                        </a:rPr>
                        <a:t>קיומם של יסודות אזרחים </a:t>
                      </a:r>
                      <a:r>
                        <a:rPr lang="he-IL" dirty="0" err="1">
                          <a:solidFill>
                            <a:srgbClr val="FF0000"/>
                          </a:solidFill>
                        </a:rPr>
                        <a:t>ואתנים</a:t>
                      </a:r>
                      <a:r>
                        <a:rPr lang="he-IL" dirty="0">
                          <a:solidFill>
                            <a:srgbClr val="FF0000"/>
                          </a:solidFill>
                        </a:rPr>
                        <a:t>?</a:t>
                      </a:r>
                    </a:p>
                  </a:txBody>
                  <a:tcPr/>
                </a:tc>
                <a:tc>
                  <a:txBody>
                    <a:bodyPr/>
                    <a:lstStyle/>
                    <a:p>
                      <a:pPr rtl="1"/>
                      <a:r>
                        <a:rPr lang="he-IL" dirty="0"/>
                        <a:t>יש יסודות </a:t>
                      </a:r>
                      <a:r>
                        <a:rPr lang="he-IL" dirty="0" err="1"/>
                        <a:t>אתנים</a:t>
                      </a:r>
                      <a:r>
                        <a:rPr lang="he-IL" dirty="0"/>
                        <a:t> ואזרחים וכל מדינה קובעת את השילוב הרצוי לה</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יש יסודות </a:t>
                      </a:r>
                      <a:r>
                        <a:rPr lang="he-IL" dirty="0" err="1"/>
                        <a:t>אתנים</a:t>
                      </a:r>
                      <a:r>
                        <a:rPr lang="he-IL" dirty="0"/>
                        <a:t> ואזרחים וכל מדינה קובעת את השילוב הרצוי לה</a:t>
                      </a:r>
                    </a:p>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יש יסודות </a:t>
                      </a:r>
                      <a:r>
                        <a:rPr lang="he-IL" dirty="0" err="1"/>
                        <a:t>אתנים</a:t>
                      </a:r>
                      <a:r>
                        <a:rPr lang="he-IL" dirty="0"/>
                        <a:t> ואזרחים וכל מדינה קובעת את השילוב הרצוי לה</a:t>
                      </a:r>
                    </a:p>
                    <a:p>
                      <a:pPr rtl="1"/>
                      <a:endParaRPr lang="he-IL" dirty="0"/>
                    </a:p>
                  </a:txBody>
                  <a:tcPr/>
                </a:tc>
                <a:tc>
                  <a:txBody>
                    <a:bodyPr/>
                    <a:lstStyle/>
                    <a:p>
                      <a:pPr rtl="1"/>
                      <a:r>
                        <a:rPr lang="he-IL" dirty="0"/>
                        <a:t>יש יסודות אזרחיים בלבד</a:t>
                      </a:r>
                    </a:p>
                  </a:txBody>
                  <a:tcPr/>
                </a:tc>
                <a:extLst>
                  <a:ext uri="{0D108BD9-81ED-4DB2-BD59-A6C34878D82A}">
                    <a16:rowId xmlns:a16="http://schemas.microsoft.com/office/drawing/2014/main" xmlns="" val="3785988898"/>
                  </a:ext>
                </a:extLst>
              </a:tr>
            </a:tbl>
          </a:graphicData>
        </a:graphic>
      </p:graphicFrame>
    </p:spTree>
    <p:extLst>
      <p:ext uri="{BB962C8B-B14F-4D97-AF65-F5344CB8AC3E}">
        <p14:creationId xmlns:p14="http://schemas.microsoft.com/office/powerpoint/2010/main" val="403114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xmlns="" id="{A82F52A6-A33A-4D97-8A4E-75353F6781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8067" y="302151"/>
            <a:ext cx="1498038" cy="1712043"/>
          </a:xfrm>
          <a:prstGeom prst="rect">
            <a:avLst/>
          </a:prstGeom>
        </p:spPr>
      </p:pic>
      <p:sp>
        <p:nvSpPr>
          <p:cNvPr id="2" name="כותרת 1">
            <a:extLst>
              <a:ext uri="{FF2B5EF4-FFF2-40B4-BE49-F238E27FC236}">
                <a16:creationId xmlns:a16="http://schemas.microsoft.com/office/drawing/2014/main" xmlns="" id="{C2973AF8-1759-4EB7-ABC2-BCDCF67FFC0B}"/>
              </a:ext>
            </a:extLst>
          </p:cNvPr>
          <p:cNvSpPr>
            <a:spLocks noGrp="1"/>
          </p:cNvSpPr>
          <p:nvPr>
            <p:ph type="title"/>
          </p:nvPr>
        </p:nvSpPr>
        <p:spPr>
          <a:xfrm>
            <a:off x="1066800" y="642594"/>
            <a:ext cx="10058400" cy="1371600"/>
          </a:xfrm>
        </p:spPr>
        <p:txBody>
          <a:bodyPr/>
          <a:lstStyle/>
          <a:p>
            <a:pPr algn="ctr"/>
            <a:r>
              <a:rPr lang="he-IL" b="1" dirty="0"/>
              <a:t>תרגול</a:t>
            </a:r>
          </a:p>
        </p:txBody>
      </p:sp>
      <p:sp>
        <p:nvSpPr>
          <p:cNvPr id="3" name="מציין מיקום תוכן 2">
            <a:extLst>
              <a:ext uri="{FF2B5EF4-FFF2-40B4-BE49-F238E27FC236}">
                <a16:creationId xmlns:a16="http://schemas.microsoft.com/office/drawing/2014/main" xmlns="" id="{C1E7191F-4C13-4F6D-BE94-83E76B26F782}"/>
              </a:ext>
            </a:extLst>
          </p:cNvPr>
          <p:cNvSpPr>
            <a:spLocks noGrp="1"/>
          </p:cNvSpPr>
          <p:nvPr>
            <p:ph idx="1"/>
          </p:nvPr>
        </p:nvSpPr>
        <p:spPr>
          <a:xfrm>
            <a:off x="1066800" y="1928191"/>
            <a:ext cx="10134600" cy="4287215"/>
          </a:xfrm>
        </p:spPr>
        <p:txBody>
          <a:bodyPr>
            <a:normAutofit fontScale="92500" lnSpcReduction="20000"/>
          </a:bodyPr>
          <a:lstStyle/>
          <a:p>
            <a:r>
              <a:rPr lang="he-IL" sz="3200" dirty="0"/>
              <a:t>בעשור האחרון התנהל מאבק בסרביה בין הרוב הסרבי ששולט במדינה, שהוא נוצרי ודובר סרבית, לבין תושבי חבל קוסובו, שמרביתם מוסלמים דוברי השפה האלבנית. תושבי קוסובו הכריזו על הקמת מדינה עצמאית כדי לממש את הלאומיות שלהם. שלטונות סרביה הודיעו שהם מתנגדים להקמת המדינה בקוסובו בטענה שמעשה זה יערער את היציבות </a:t>
            </a:r>
            <a:r>
              <a:rPr lang="he-IL" sz="3200" dirty="0" err="1"/>
              <a:t>באיזור</a:t>
            </a:r>
            <a:r>
              <a:rPr lang="he-IL" sz="3200" dirty="0"/>
              <a:t>.</a:t>
            </a:r>
            <a:endParaRPr lang="en-US" sz="3200" dirty="0"/>
          </a:p>
          <a:p>
            <a:r>
              <a:rPr lang="he-IL" sz="3200" dirty="0"/>
              <a:t> </a:t>
            </a:r>
            <a:endParaRPr lang="en-US" sz="3200" dirty="0"/>
          </a:p>
          <a:p>
            <a:r>
              <a:rPr lang="he-IL" sz="3200" dirty="0"/>
              <a:t>ציין והצג את סוג הלאומיות (אתנית-תרבותית או אזרחית) שבא לידי ביטוי בהקמת המדינה בחבל קוסובו. הסבר את תשובתך על פי הקטע.</a:t>
            </a:r>
            <a:endParaRPr lang="en-US" sz="3200" dirty="0"/>
          </a:p>
          <a:p>
            <a:endParaRPr lang="he-IL" dirty="0"/>
          </a:p>
        </p:txBody>
      </p:sp>
    </p:spTree>
    <p:extLst>
      <p:ext uri="{BB962C8B-B14F-4D97-AF65-F5344CB8AC3E}">
        <p14:creationId xmlns:p14="http://schemas.microsoft.com/office/powerpoint/2010/main" val="261718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3E340A62-2AB4-4600-96C6-0B60B6E96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xmlns="" id="{BDC681C0-91A4-49F5-8158-CF3ECB854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xmlns="" id="{D102F34D-849F-4CF9-98E2-E57EC330D4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xmlns="" id="{6D01BF44-D90D-4D51-ADF7-332967731FD8}"/>
              </a:ext>
            </a:extLst>
          </p:cNvPr>
          <p:cNvSpPr>
            <a:spLocks noGrp="1"/>
          </p:cNvSpPr>
          <p:nvPr>
            <p:ph type="title"/>
          </p:nvPr>
        </p:nvSpPr>
        <p:spPr>
          <a:xfrm>
            <a:off x="8019287" y="1168400"/>
            <a:ext cx="3697043" cy="4521200"/>
          </a:xfrm>
        </p:spPr>
        <p:txBody>
          <a:bodyPr>
            <a:normAutofit/>
          </a:bodyPr>
          <a:lstStyle/>
          <a:p>
            <a:r>
              <a:rPr lang="he-IL" sz="4000" dirty="0">
                <a:solidFill>
                  <a:srgbClr val="FFFFFF"/>
                </a:solidFill>
              </a:rPr>
              <a:t>מה זה בעצם לאום?</a:t>
            </a:r>
          </a:p>
        </p:txBody>
      </p:sp>
      <p:sp>
        <p:nvSpPr>
          <p:cNvPr id="3" name="מציין מיקום תוכן 2">
            <a:extLst>
              <a:ext uri="{FF2B5EF4-FFF2-40B4-BE49-F238E27FC236}">
                <a16:creationId xmlns:a16="http://schemas.microsoft.com/office/drawing/2014/main" xmlns="" id="{046B3BEA-DE8E-4781-B14C-EED68FC219B4}"/>
              </a:ext>
            </a:extLst>
          </p:cNvPr>
          <p:cNvSpPr>
            <a:spLocks noGrp="1"/>
          </p:cNvSpPr>
          <p:nvPr>
            <p:ph idx="1"/>
          </p:nvPr>
        </p:nvSpPr>
        <p:spPr>
          <a:xfrm>
            <a:off x="643337" y="1168400"/>
            <a:ext cx="6326423" cy="4521200"/>
          </a:xfrm>
        </p:spPr>
        <p:txBody>
          <a:bodyPr anchor="ctr">
            <a:normAutofit/>
          </a:bodyPr>
          <a:lstStyle/>
          <a:p>
            <a:r>
              <a:rPr lang="he-IL" sz="2800" dirty="0"/>
              <a:t>לאום  זו קבוצה שיש לה מאפיינים משותפים , ויש לה מדינה ריבונית או </a:t>
            </a:r>
            <a:r>
              <a:rPr lang="he-IL" sz="2800" dirty="0" err="1"/>
              <a:t>אוטונמיה</a:t>
            </a:r>
            <a:r>
              <a:rPr lang="he-IL" sz="2800" dirty="0"/>
              <a:t> במדינה ריבונית-או שהיא שואפת לכך.</a:t>
            </a:r>
            <a:endParaRPr lang="en-US" sz="2800" dirty="0"/>
          </a:p>
          <a:p>
            <a:endParaRPr lang="he-IL" dirty="0"/>
          </a:p>
        </p:txBody>
      </p:sp>
    </p:spTree>
    <p:extLst>
      <p:ext uri="{BB962C8B-B14F-4D97-AF65-F5344CB8AC3E}">
        <p14:creationId xmlns:p14="http://schemas.microsoft.com/office/powerpoint/2010/main" val="32081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EC08495-593A-4D4B-A17A-C72785FBB850}"/>
              </a:ext>
            </a:extLst>
          </p:cNvPr>
          <p:cNvSpPr>
            <a:spLocks noGrp="1"/>
          </p:cNvSpPr>
          <p:nvPr>
            <p:ph type="title"/>
          </p:nvPr>
        </p:nvSpPr>
        <p:spPr>
          <a:xfrm>
            <a:off x="838200" y="225469"/>
            <a:ext cx="10515600" cy="1465220"/>
          </a:xfrm>
        </p:spPr>
        <p:txBody>
          <a:bodyPr>
            <a:normAutofit/>
          </a:bodyPr>
          <a:lstStyle/>
          <a:p>
            <a:endParaRPr lang="he-IL" dirty="0"/>
          </a:p>
        </p:txBody>
      </p:sp>
      <p:sp>
        <p:nvSpPr>
          <p:cNvPr id="3" name="מציין מיקום תוכן 2">
            <a:extLst>
              <a:ext uri="{FF2B5EF4-FFF2-40B4-BE49-F238E27FC236}">
                <a16:creationId xmlns:a16="http://schemas.microsoft.com/office/drawing/2014/main" xmlns="" id="{A16E4561-93F1-41BD-B109-35A2D0526F2D}"/>
              </a:ext>
            </a:extLst>
          </p:cNvPr>
          <p:cNvSpPr>
            <a:spLocks noGrp="1"/>
          </p:cNvSpPr>
          <p:nvPr>
            <p:ph idx="1"/>
          </p:nvPr>
        </p:nvSpPr>
        <p:spPr/>
        <p:txBody>
          <a:bodyPr>
            <a:normAutofit/>
          </a:bodyPr>
          <a:lstStyle/>
          <a:p>
            <a:r>
              <a:rPr lang="he-IL" sz="4000" dirty="0"/>
              <a:t>האם כל קבוצה שיש לה יסודות משותפים (כמו שפה דת והיסטוריה) היא לאום?..</a:t>
            </a:r>
            <a:r>
              <a:rPr lang="he-IL" sz="3200" dirty="0"/>
              <a:t/>
            </a:r>
            <a:br>
              <a:rPr lang="he-IL" sz="3200" dirty="0"/>
            </a:br>
            <a:endParaRPr lang="he-IL" sz="3200" dirty="0"/>
          </a:p>
          <a:p>
            <a:endParaRPr lang="he-IL" sz="3200" dirty="0"/>
          </a:p>
        </p:txBody>
      </p:sp>
    </p:spTree>
    <p:extLst>
      <p:ext uri="{BB962C8B-B14F-4D97-AF65-F5344CB8AC3E}">
        <p14:creationId xmlns:p14="http://schemas.microsoft.com/office/powerpoint/2010/main" val="321941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A36A280-3BFA-48A6-9DE8-100014CEC486}"/>
              </a:ext>
            </a:extLst>
          </p:cNvPr>
          <p:cNvSpPr>
            <a:spLocks noGrp="1"/>
          </p:cNvSpPr>
          <p:nvPr>
            <p:ph type="title"/>
          </p:nvPr>
        </p:nvSpPr>
        <p:spPr>
          <a:xfrm>
            <a:off x="655320" y="365125"/>
            <a:ext cx="5120114" cy="1692794"/>
          </a:xfrm>
        </p:spPr>
        <p:txBody>
          <a:bodyPr>
            <a:normAutofit/>
          </a:bodyPr>
          <a:lstStyle/>
          <a:p>
            <a:r>
              <a:rPr lang="he-IL" b="1" dirty="0"/>
              <a:t>קבוצה אתנית</a:t>
            </a:r>
          </a:p>
        </p:txBody>
      </p:sp>
      <p:sp>
        <p:nvSpPr>
          <p:cNvPr id="3" name="מציין מיקום תוכן 2">
            <a:extLst>
              <a:ext uri="{FF2B5EF4-FFF2-40B4-BE49-F238E27FC236}">
                <a16:creationId xmlns:a16="http://schemas.microsoft.com/office/drawing/2014/main" xmlns="" id="{AD8939FA-D8C7-495E-8A27-C4F9144C2BB6}"/>
              </a:ext>
            </a:extLst>
          </p:cNvPr>
          <p:cNvSpPr>
            <a:spLocks noGrp="1"/>
          </p:cNvSpPr>
          <p:nvPr>
            <p:ph idx="1"/>
          </p:nvPr>
        </p:nvSpPr>
        <p:spPr>
          <a:xfrm>
            <a:off x="655321" y="2575034"/>
            <a:ext cx="5120113" cy="3462228"/>
          </a:xfrm>
        </p:spPr>
        <p:txBody>
          <a:bodyPr>
            <a:normAutofit/>
          </a:bodyPr>
          <a:lstStyle/>
          <a:p>
            <a:endParaRPr lang="he-IL" sz="1800" dirty="0"/>
          </a:p>
          <a:p>
            <a:r>
              <a:rPr lang="he-IL" sz="2400" dirty="0"/>
              <a:t>קבוצה שיש לה יסודות משותפים </a:t>
            </a:r>
            <a:r>
              <a:rPr lang="he-IL" sz="2400" dirty="0" err="1"/>
              <a:t>אתנים</a:t>
            </a:r>
            <a:r>
              <a:rPr lang="he-IL" sz="2400" dirty="0"/>
              <a:t> </a:t>
            </a:r>
            <a:r>
              <a:rPr lang="he-IL" sz="2400" dirty="0" err="1"/>
              <a:t>תרבותים</a:t>
            </a:r>
            <a:r>
              <a:rPr lang="he-IL" sz="2400" dirty="0"/>
              <a:t>- המבוססים על העבר כמו מוצא, שפה, תרבות, היסטוריה ולעיתים דת. ושאין לה בהכרח דרישות להגדרה עצמית או לריבונית.</a:t>
            </a:r>
          </a:p>
          <a:p>
            <a:endParaRPr lang="he-IL" sz="1800" dirty="0"/>
          </a:p>
        </p:txBody>
      </p:sp>
      <p:pic>
        <p:nvPicPr>
          <p:cNvPr id="5" name="תמונה 4">
            <a:extLst>
              <a:ext uri="{FF2B5EF4-FFF2-40B4-BE49-F238E27FC236}">
                <a16:creationId xmlns:a16="http://schemas.microsoft.com/office/drawing/2014/main" xmlns="" id="{00BCF1D6-11D4-48B9-A6DC-4CCE9690532A}"/>
              </a:ext>
            </a:extLst>
          </p:cNvPr>
          <p:cNvPicPr>
            <a:picLocks noChangeAspect="1"/>
          </p:cNvPicPr>
          <p:nvPr/>
        </p:nvPicPr>
        <p:blipFill rotWithShape="1">
          <a:blip r:embed="rId2">
            <a:extLst>
              <a:ext uri="{28A0092B-C50C-407E-A947-70E740481C1C}">
                <a14:useLocalDpi xmlns:a14="http://schemas.microsoft.com/office/drawing/2010/main" val="0"/>
              </a:ext>
            </a:extLst>
          </a:blip>
          <a:srcRect l="23767" r="1961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1924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1FD854A-29F8-4EBF-A5BF-A638275FD42E}"/>
              </a:ext>
            </a:extLst>
          </p:cNvPr>
          <p:cNvSpPr>
            <a:spLocks noGrp="1"/>
          </p:cNvSpPr>
          <p:nvPr>
            <p:ph type="title"/>
          </p:nvPr>
        </p:nvSpPr>
        <p:spPr>
          <a:xfrm>
            <a:off x="1179226" y="826680"/>
            <a:ext cx="9833548" cy="1325563"/>
          </a:xfrm>
        </p:spPr>
        <p:txBody>
          <a:bodyPr>
            <a:normAutofit/>
          </a:bodyPr>
          <a:lstStyle/>
          <a:p>
            <a:pPr algn="ctr"/>
            <a:r>
              <a:rPr lang="he-IL" sz="4000" dirty="0">
                <a:solidFill>
                  <a:srgbClr val="002060"/>
                </a:solidFill>
              </a:rPr>
              <a:t>לאומיות</a:t>
            </a:r>
          </a:p>
        </p:txBody>
      </p:sp>
      <p:graphicFrame>
        <p:nvGraphicFramePr>
          <p:cNvPr id="5" name="מציין מיקום תוכן 2">
            <a:extLst>
              <a:ext uri="{FF2B5EF4-FFF2-40B4-BE49-F238E27FC236}">
                <a16:creationId xmlns:a16="http://schemas.microsoft.com/office/drawing/2014/main" xmlns="" id="{00E5A975-D320-4B7C-8619-56FE73DCE6B9}"/>
              </a:ext>
            </a:extLst>
          </p:cNvPr>
          <p:cNvGraphicFramePr>
            <a:graphicFrameLocks noGrp="1"/>
          </p:cNvGraphicFramePr>
          <p:nvPr>
            <p:ph idx="1"/>
            <p:extLst>
              <p:ext uri="{D42A27DB-BD31-4B8C-83A1-F6EECF244321}">
                <p14:modId xmlns:p14="http://schemas.microsoft.com/office/powerpoint/2010/main" val="418640705"/>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30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C42B713-B277-4945-9D0B-08FF299D5430}"/>
              </a:ext>
            </a:extLst>
          </p:cNvPr>
          <p:cNvSpPr>
            <a:spLocks noGrp="1"/>
          </p:cNvSpPr>
          <p:nvPr>
            <p:ph type="title"/>
          </p:nvPr>
        </p:nvSpPr>
        <p:spPr>
          <a:xfrm>
            <a:off x="6094105" y="802955"/>
            <a:ext cx="4977976" cy="1454051"/>
          </a:xfrm>
        </p:spPr>
        <p:txBody>
          <a:bodyPr>
            <a:normAutofit/>
          </a:bodyPr>
          <a:lstStyle/>
          <a:p>
            <a:r>
              <a:rPr lang="he-IL" dirty="0">
                <a:solidFill>
                  <a:srgbClr val="002060"/>
                </a:solidFill>
              </a:rPr>
              <a:t>לאומיות אתנית תרבותית</a:t>
            </a:r>
            <a:r>
              <a:rPr lang="he-IL" dirty="0">
                <a:solidFill>
                  <a:srgbClr val="000000"/>
                </a:solidFill>
              </a:rPr>
              <a:t>	</a:t>
            </a:r>
          </a:p>
        </p:txBody>
      </p:sp>
      <p:sp>
        <p:nvSpPr>
          <p:cNvPr id="3" name="מציין מיקום תוכן 2">
            <a:extLst>
              <a:ext uri="{FF2B5EF4-FFF2-40B4-BE49-F238E27FC236}">
                <a16:creationId xmlns:a16="http://schemas.microsoft.com/office/drawing/2014/main" xmlns="" id="{3645D618-B2C2-4B48-B588-9736918466D4}"/>
              </a:ext>
            </a:extLst>
          </p:cNvPr>
          <p:cNvSpPr>
            <a:spLocks noGrp="1"/>
          </p:cNvSpPr>
          <p:nvPr>
            <p:ph idx="1"/>
          </p:nvPr>
        </p:nvSpPr>
        <p:spPr>
          <a:xfrm>
            <a:off x="6090574" y="2421682"/>
            <a:ext cx="4977578" cy="3639289"/>
          </a:xfrm>
        </p:spPr>
        <p:txBody>
          <a:bodyPr anchor="ctr">
            <a:normAutofit/>
          </a:bodyPr>
          <a:lstStyle/>
          <a:p>
            <a:r>
              <a:rPr lang="he-IL" sz="2400" dirty="0">
                <a:solidFill>
                  <a:srgbClr val="000000"/>
                </a:solidFill>
              </a:rPr>
              <a:t>שאיפה משותפת של בני הלאום לשלטון עצמי במסגרת מדינה ריבונית – המתבססת על מאפיינים משותפים מהעבר </a:t>
            </a:r>
            <a:r>
              <a:rPr lang="he-IL" sz="2400" b="1" dirty="0">
                <a:solidFill>
                  <a:srgbClr val="000000"/>
                </a:solidFill>
              </a:rPr>
              <a:t>כגון מוצא, </a:t>
            </a:r>
            <a:r>
              <a:rPr lang="he-IL" sz="2400" b="1" dirty="0" err="1">
                <a:solidFill>
                  <a:srgbClr val="000000"/>
                </a:solidFill>
              </a:rPr>
              <a:t>שפה,תרבות</a:t>
            </a:r>
            <a:r>
              <a:rPr lang="he-IL" sz="2400" b="1" dirty="0">
                <a:solidFill>
                  <a:srgbClr val="000000"/>
                </a:solidFill>
              </a:rPr>
              <a:t> היסטוריה ולפעמים גם דת. </a:t>
            </a:r>
            <a:r>
              <a:rPr lang="he-IL" sz="2400" dirty="0">
                <a:solidFill>
                  <a:srgbClr val="000000"/>
                </a:solidFill>
              </a:rPr>
              <a:t>(הלאומיות האתנית קדמה למדינה)</a:t>
            </a:r>
            <a:endParaRPr lang="he-IL" sz="2400" b="1" dirty="0">
              <a:solidFill>
                <a:srgbClr val="000000"/>
              </a:solidFill>
            </a:endParaRPr>
          </a:p>
          <a:p>
            <a:endParaRPr lang="he-IL" dirty="0">
              <a:solidFill>
                <a:srgbClr val="000000"/>
              </a:solidFill>
            </a:endParaRPr>
          </a:p>
          <a:p>
            <a:endParaRPr lang="he-IL" sz="2000" dirty="0">
              <a:solidFill>
                <a:srgbClr val="000000"/>
              </a:solidFill>
            </a:endParaRPr>
          </a:p>
        </p:txBody>
      </p:sp>
      <p:pic>
        <p:nvPicPr>
          <p:cNvPr id="7" name="תמונה 6">
            <a:extLst>
              <a:ext uri="{FF2B5EF4-FFF2-40B4-BE49-F238E27FC236}">
                <a16:creationId xmlns:a16="http://schemas.microsoft.com/office/drawing/2014/main" xmlns="" id="{1E81D45A-8FF1-4099-B969-6212B01ED74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1146" r="-1"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318816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9846B7A-3488-45EC-9939-51E42E2ACF05}"/>
              </a:ext>
            </a:extLst>
          </p:cNvPr>
          <p:cNvSpPr>
            <a:spLocks noGrp="1"/>
          </p:cNvSpPr>
          <p:nvPr>
            <p:ph type="title"/>
          </p:nvPr>
        </p:nvSpPr>
        <p:spPr>
          <a:xfrm>
            <a:off x="6094105" y="802955"/>
            <a:ext cx="4977976" cy="1454051"/>
          </a:xfrm>
        </p:spPr>
        <p:txBody>
          <a:bodyPr>
            <a:normAutofit/>
          </a:bodyPr>
          <a:lstStyle/>
          <a:p>
            <a:r>
              <a:rPr lang="he-IL" dirty="0">
                <a:solidFill>
                  <a:srgbClr val="002060"/>
                </a:solidFill>
              </a:rPr>
              <a:t>לאומיות אזרחית</a:t>
            </a:r>
          </a:p>
        </p:txBody>
      </p:sp>
      <p:sp>
        <p:nvSpPr>
          <p:cNvPr id="3" name="מציין מיקום תוכן 2">
            <a:extLst>
              <a:ext uri="{FF2B5EF4-FFF2-40B4-BE49-F238E27FC236}">
                <a16:creationId xmlns:a16="http://schemas.microsoft.com/office/drawing/2014/main" xmlns="" id="{B9B2FEEC-FC37-4239-9145-A9F11CBD1416}"/>
              </a:ext>
            </a:extLst>
          </p:cNvPr>
          <p:cNvSpPr>
            <a:spLocks noGrp="1"/>
          </p:cNvSpPr>
          <p:nvPr>
            <p:ph idx="1"/>
          </p:nvPr>
        </p:nvSpPr>
        <p:spPr>
          <a:xfrm>
            <a:off x="6090574" y="2085976"/>
            <a:ext cx="5282276" cy="3974996"/>
          </a:xfrm>
        </p:spPr>
        <p:txBody>
          <a:bodyPr anchor="ctr">
            <a:normAutofit fontScale="92500" lnSpcReduction="20000"/>
          </a:bodyPr>
          <a:lstStyle/>
          <a:p>
            <a:r>
              <a:rPr lang="he-IL" sz="2800" dirty="0">
                <a:solidFill>
                  <a:srgbClr val="000000"/>
                </a:solidFill>
              </a:rPr>
              <a:t>שאיפה משותפת של בני הלאום לשלטון עצמי במסגרת מדינה ריבונית-מתבססת על אזרחות משותפת במדינה ומבוססת על יסודות </a:t>
            </a:r>
            <a:r>
              <a:rPr lang="he-IL" sz="2800" dirty="0" err="1">
                <a:solidFill>
                  <a:srgbClr val="000000"/>
                </a:solidFill>
              </a:rPr>
              <a:t>פוליטיים:רצון</a:t>
            </a:r>
            <a:r>
              <a:rPr lang="he-IL" sz="2800" dirty="0">
                <a:solidFill>
                  <a:srgbClr val="000000"/>
                </a:solidFill>
              </a:rPr>
              <a:t> משותף לחיות באותה מדינה ולקדם את אותם ערכים ונורמות משותפות.(המדינה קדמה ללאומיות)</a:t>
            </a:r>
          </a:p>
          <a:p>
            <a:endParaRPr lang="he-IL" sz="2400" dirty="0">
              <a:solidFill>
                <a:srgbClr val="000000"/>
              </a:solidFill>
            </a:endParaRPr>
          </a:p>
          <a:p>
            <a:r>
              <a:rPr lang="en-US" sz="2400" dirty="0">
                <a:hlinkClick r:id="rId2"/>
              </a:rPr>
              <a:t>https://www.youtube.com/watch?v=D2gLGW9w8Hk&amp;feature=player_embedded</a:t>
            </a:r>
            <a:endParaRPr lang="he-IL" sz="2400" dirty="0">
              <a:solidFill>
                <a:srgbClr val="000000"/>
              </a:solidFill>
            </a:endParaRPr>
          </a:p>
        </p:txBody>
      </p:sp>
      <p:pic>
        <p:nvPicPr>
          <p:cNvPr id="5" name="תמונה 4">
            <a:extLst>
              <a:ext uri="{FF2B5EF4-FFF2-40B4-BE49-F238E27FC236}">
                <a16:creationId xmlns:a16="http://schemas.microsoft.com/office/drawing/2014/main" xmlns="" id="{D8C1F368-7021-4BD5-BA8D-7E8BDAD31D4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23060" b="7076"/>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98373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FB7BC50-FC99-420C-9DAB-2E3CA2557039}"/>
              </a:ext>
            </a:extLst>
          </p:cNvPr>
          <p:cNvSpPr>
            <a:spLocks noGrp="1"/>
          </p:cNvSpPr>
          <p:nvPr>
            <p:ph type="title"/>
          </p:nvPr>
        </p:nvSpPr>
        <p:spPr>
          <a:xfrm>
            <a:off x="726057" y="3121701"/>
            <a:ext cx="3658053" cy="1786515"/>
          </a:xfrm>
        </p:spPr>
        <p:txBody>
          <a:bodyPr vert="horz" lIns="91440" tIns="45720" rIns="91440" bIns="45720" rtlCol="0" anchor="t">
            <a:normAutofit/>
          </a:bodyPr>
          <a:lstStyle/>
          <a:p>
            <a:pPr algn="r"/>
            <a:r>
              <a:rPr lang="en-US" b="1" kern="1200" dirty="0" err="1">
                <a:solidFill>
                  <a:srgbClr val="002060"/>
                </a:solidFill>
                <a:latin typeface="+mj-lt"/>
                <a:ea typeface="+mj-ea"/>
                <a:cs typeface="+mj-cs"/>
              </a:rPr>
              <a:t>המנון</a:t>
            </a:r>
            <a:r>
              <a:rPr lang="en-US" b="1" kern="1200" dirty="0">
                <a:solidFill>
                  <a:srgbClr val="002060"/>
                </a:solidFill>
                <a:latin typeface="+mj-lt"/>
                <a:ea typeface="+mj-ea"/>
                <a:cs typeface="+mj-cs"/>
              </a:rPr>
              <a:t> </a:t>
            </a:r>
            <a:r>
              <a:rPr lang="en-US" b="1" kern="1200" dirty="0" err="1">
                <a:solidFill>
                  <a:srgbClr val="002060"/>
                </a:solidFill>
                <a:latin typeface="+mj-lt"/>
                <a:ea typeface="+mj-ea"/>
                <a:cs typeface="+mj-cs"/>
              </a:rPr>
              <a:t>מדינת</a:t>
            </a:r>
            <a:r>
              <a:rPr lang="en-US" b="1" kern="1200" dirty="0">
                <a:solidFill>
                  <a:srgbClr val="002060"/>
                </a:solidFill>
                <a:latin typeface="+mj-lt"/>
                <a:ea typeface="+mj-ea"/>
                <a:cs typeface="+mj-cs"/>
              </a:rPr>
              <a:t> </a:t>
            </a:r>
            <a:r>
              <a:rPr lang="en-US" b="1" kern="1200" dirty="0" err="1">
                <a:solidFill>
                  <a:srgbClr val="002060"/>
                </a:solidFill>
                <a:latin typeface="+mj-lt"/>
                <a:ea typeface="+mj-ea"/>
                <a:cs typeface="+mj-cs"/>
              </a:rPr>
              <a:t>ישראל</a:t>
            </a:r>
            <a:endParaRPr lang="en-US" b="1" kern="1200" dirty="0">
              <a:solidFill>
                <a:srgbClr val="002060"/>
              </a:solidFill>
              <a:latin typeface="+mj-lt"/>
              <a:ea typeface="+mj-ea"/>
              <a:cs typeface="+mj-cs"/>
            </a:endParaRPr>
          </a:p>
        </p:txBody>
      </p:sp>
      <p:sp>
        <p:nvSpPr>
          <p:cNvPr id="3" name="מציין מיקום תוכן 2">
            <a:extLst>
              <a:ext uri="{FF2B5EF4-FFF2-40B4-BE49-F238E27FC236}">
                <a16:creationId xmlns:a16="http://schemas.microsoft.com/office/drawing/2014/main" xmlns="" id="{6B344D48-8B83-4F90-844B-B29F7ACB673F}"/>
              </a:ext>
            </a:extLst>
          </p:cNvPr>
          <p:cNvSpPr>
            <a:spLocks noGrp="1"/>
          </p:cNvSpPr>
          <p:nvPr>
            <p:ph idx="1"/>
          </p:nvPr>
        </p:nvSpPr>
        <p:spPr>
          <a:xfrm>
            <a:off x="726057" y="2032347"/>
            <a:ext cx="3658053" cy="955111"/>
          </a:xfrm>
        </p:spPr>
        <p:txBody>
          <a:bodyPr vert="horz" lIns="91440" tIns="45720" rIns="91440" bIns="45720" rtlCol="0" anchor="b">
            <a:normAutofit/>
          </a:bodyPr>
          <a:lstStyle/>
          <a:p>
            <a:pPr marL="0" indent="0" algn="l" rtl="0">
              <a:buNone/>
            </a:pPr>
            <a:r>
              <a:rPr lang="en-US" sz="1800" kern="1200">
                <a:solidFill>
                  <a:srgbClr val="FFFFFF"/>
                </a:solidFill>
                <a:latin typeface="+mn-lt"/>
                <a:ea typeface="+mn-ea"/>
                <a:cs typeface="+mn-cs"/>
              </a:rPr>
              <a:t> </a:t>
            </a:r>
          </a:p>
        </p:txBody>
      </p:sp>
      <p:pic>
        <p:nvPicPr>
          <p:cNvPr id="5" name="תמונה 4">
            <a:extLst>
              <a:ext uri="{FF2B5EF4-FFF2-40B4-BE49-F238E27FC236}">
                <a16:creationId xmlns:a16="http://schemas.microsoft.com/office/drawing/2014/main" xmlns="" id="{7C4C55A5-C04E-4EAE-878E-6615D9956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095" y="743798"/>
            <a:ext cx="3953810" cy="5362640"/>
          </a:xfrm>
          <a:prstGeom prst="rect">
            <a:avLst/>
          </a:prstGeom>
          <a:ln w="9525">
            <a:noFill/>
          </a:ln>
        </p:spPr>
      </p:pic>
    </p:spTree>
    <p:extLst>
      <p:ext uri="{BB962C8B-B14F-4D97-AF65-F5344CB8AC3E}">
        <p14:creationId xmlns:p14="http://schemas.microsoft.com/office/powerpoint/2010/main" val="11636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xmlns="" id="{0B7E35BE-6997-4EBD-90E2-154B3681D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412298"/>
            <a:ext cx="3390900" cy="1646359"/>
          </a:xfrm>
          <a:prstGeom prst="rect">
            <a:avLst/>
          </a:prstGeom>
        </p:spPr>
      </p:pic>
      <p:sp>
        <p:nvSpPr>
          <p:cNvPr id="4" name="כותרת 3">
            <a:extLst>
              <a:ext uri="{FF2B5EF4-FFF2-40B4-BE49-F238E27FC236}">
                <a16:creationId xmlns:a16="http://schemas.microsoft.com/office/drawing/2014/main" xmlns="" id="{E776701F-0063-4C67-83EE-C2C9B661304C}"/>
              </a:ext>
            </a:extLst>
          </p:cNvPr>
          <p:cNvSpPr>
            <a:spLocks noGrp="1"/>
          </p:cNvSpPr>
          <p:nvPr>
            <p:ph type="title"/>
          </p:nvPr>
        </p:nvSpPr>
        <p:spPr/>
        <p:txBody>
          <a:bodyPr/>
          <a:lstStyle/>
          <a:p>
            <a:pPr algn="r" rtl="0"/>
            <a:r>
              <a:rPr lang="he-IL" dirty="0"/>
              <a:t>המנון ארצות הברית</a:t>
            </a:r>
          </a:p>
        </p:txBody>
      </p:sp>
      <p:sp>
        <p:nvSpPr>
          <p:cNvPr id="5" name="מציין מיקום תוכן 4">
            <a:extLst>
              <a:ext uri="{FF2B5EF4-FFF2-40B4-BE49-F238E27FC236}">
                <a16:creationId xmlns:a16="http://schemas.microsoft.com/office/drawing/2014/main" xmlns="" id="{42E36167-174B-4E2D-A767-03B18EFF3016}"/>
              </a:ext>
            </a:extLst>
          </p:cNvPr>
          <p:cNvSpPr>
            <a:spLocks noGrp="1"/>
          </p:cNvSpPr>
          <p:nvPr>
            <p:ph sz="half" idx="1"/>
          </p:nvPr>
        </p:nvSpPr>
        <p:spPr/>
        <p:txBody>
          <a:bodyPr>
            <a:normAutofit/>
          </a:bodyPr>
          <a:lstStyle/>
          <a:p>
            <a:r>
              <a:rPr lang="he-IL" dirty="0"/>
              <a:t>הו</a:t>
            </a:r>
            <a:r>
              <a:rPr lang="en-US" dirty="0"/>
              <a:t>! </a:t>
            </a:r>
            <a:r>
              <a:rPr lang="he-IL" dirty="0"/>
              <a:t>לו יהי כך לעד, אנשי החופש </a:t>
            </a:r>
            <a:r>
              <a:rPr lang="he-IL" dirty="0" err="1"/>
              <a:t>יתיצבו</a:t>
            </a:r>
            <a:r>
              <a:rPr lang="en-US" dirty="0"/>
              <a:t/>
            </a:r>
            <a:br>
              <a:rPr lang="en-US" dirty="0"/>
            </a:br>
            <a:r>
              <a:rPr lang="he-IL" dirty="0"/>
              <a:t>בין ביתם האהוב לבין חורבן המלחמה,</a:t>
            </a:r>
            <a:r>
              <a:rPr lang="en-US" dirty="0"/>
              <a:t/>
            </a:r>
            <a:br>
              <a:rPr lang="en-US" dirty="0"/>
            </a:br>
            <a:r>
              <a:rPr lang="he-IL" dirty="0"/>
              <a:t>ויבורכו בניצחון ושלום, תשכח והארץ, הנושעת משמיים,</a:t>
            </a:r>
            <a:r>
              <a:rPr lang="en-US" dirty="0"/>
              <a:t/>
            </a:r>
            <a:br>
              <a:rPr lang="en-US" dirty="0"/>
            </a:br>
            <a:r>
              <a:rPr lang="he-IL" dirty="0"/>
              <a:t>את הכוח שעשנו </a:t>
            </a:r>
            <a:r>
              <a:rPr lang="he-IL" dirty="0" err="1"/>
              <a:t>ושימרָ‏נו</a:t>
            </a:r>
            <a:r>
              <a:rPr lang="he-IL" dirty="0"/>
              <a:t> כאומה</a:t>
            </a:r>
            <a:r>
              <a:rPr lang="en-US" dirty="0"/>
              <a:t>.</a:t>
            </a:r>
            <a:br>
              <a:rPr lang="en-US" dirty="0"/>
            </a:br>
            <a:r>
              <a:rPr lang="he-IL" dirty="0"/>
              <a:t>אז לכבוש חייבים אנו, כשמטרתנו צודקת</a:t>
            </a:r>
            <a:r>
              <a:rPr lang="en-US" dirty="0"/>
              <a:t>,</a:t>
            </a:r>
            <a:br>
              <a:rPr lang="en-US" dirty="0"/>
            </a:br>
            <a:r>
              <a:rPr lang="he-IL" dirty="0"/>
              <a:t>וסיסמתנו תהא: "באל נשים מבטחנו</a:t>
            </a:r>
            <a:r>
              <a:rPr lang="en-US" dirty="0"/>
              <a:t>."</a:t>
            </a:r>
            <a:br>
              <a:rPr lang="en-US" dirty="0"/>
            </a:br>
            <a:r>
              <a:rPr lang="he-IL" dirty="0"/>
              <a:t>והנס זרוע הכוכבים יתנוסס בניצחון </a:t>
            </a:r>
            <a:r>
              <a:rPr lang="en-US" dirty="0"/>
              <a:t/>
            </a:r>
            <a:br>
              <a:rPr lang="en-US" dirty="0"/>
            </a:br>
            <a:endParaRPr lang="he-IL" dirty="0"/>
          </a:p>
        </p:txBody>
      </p:sp>
      <p:sp>
        <p:nvSpPr>
          <p:cNvPr id="6" name="מציין מיקום תוכן 5">
            <a:extLst>
              <a:ext uri="{FF2B5EF4-FFF2-40B4-BE49-F238E27FC236}">
                <a16:creationId xmlns:a16="http://schemas.microsoft.com/office/drawing/2014/main" xmlns="" id="{81A9050D-09DA-4591-AF27-64875D8CA7BA}"/>
              </a:ext>
            </a:extLst>
          </p:cNvPr>
          <p:cNvSpPr>
            <a:spLocks noGrp="1"/>
          </p:cNvSpPr>
          <p:nvPr>
            <p:ph sz="half" idx="2"/>
          </p:nvPr>
        </p:nvSpPr>
        <p:spPr/>
        <p:txBody>
          <a:bodyPr>
            <a:normAutofit/>
          </a:bodyPr>
          <a:lstStyle/>
          <a:p>
            <a:r>
              <a:rPr lang="he-IL" dirty="0"/>
              <a:t>אמור, </a:t>
            </a:r>
            <a:r>
              <a:rPr lang="he-IL" dirty="0" err="1"/>
              <a:t>התוכל</a:t>
            </a:r>
            <a:r>
              <a:rPr lang="he-IL" dirty="0"/>
              <a:t> לראות באור השחר</a:t>
            </a:r>
            <a:r>
              <a:rPr lang="en-US" dirty="0"/>
              <a:t>,</a:t>
            </a:r>
            <a:br>
              <a:rPr lang="en-US" dirty="0"/>
            </a:br>
            <a:r>
              <a:rPr lang="he-IL" dirty="0"/>
              <a:t>את שבירכנו בגאווה באור הדמדומים</a:t>
            </a:r>
            <a:r>
              <a:rPr lang="en-US" dirty="0"/>
              <a:t> ?</a:t>
            </a:r>
            <a:br>
              <a:rPr lang="en-US" dirty="0"/>
            </a:br>
            <a:r>
              <a:rPr lang="he-IL" dirty="0"/>
              <a:t>פסיו הרחבים וכוכביו זוהרים בסכנת הקרב</a:t>
            </a:r>
            <a:r>
              <a:rPr lang="en-US" dirty="0"/>
              <a:t>,</a:t>
            </a:r>
            <a:br>
              <a:rPr lang="en-US" dirty="0"/>
            </a:br>
            <a:r>
              <a:rPr lang="he-IL" dirty="0"/>
              <a:t>מעבר למתרסים צפינו בנפנופם המרשים.</a:t>
            </a:r>
            <a:r>
              <a:rPr lang="en-US" dirty="0"/>
              <a:t/>
            </a:r>
            <a:br>
              <a:rPr lang="en-US" dirty="0"/>
            </a:br>
            <a:r>
              <a:rPr lang="he-IL" dirty="0"/>
              <a:t>והבזקי ארגמן הפגזים, נפץ הפצצות</a:t>
            </a:r>
            <a:r>
              <a:rPr lang="en-US" dirty="0"/>
              <a:t>,</a:t>
            </a:r>
            <a:br>
              <a:rPr lang="en-US" dirty="0"/>
            </a:br>
            <a:r>
              <a:rPr lang="he-IL" dirty="0"/>
              <a:t>העידו לאורך הלילה שדגלנו עדיין שם</a:t>
            </a:r>
            <a:r>
              <a:rPr lang="en-US" dirty="0"/>
              <a:t>.</a:t>
            </a:r>
            <a:br>
              <a:rPr lang="en-US" dirty="0"/>
            </a:br>
            <a:r>
              <a:rPr lang="he-IL" dirty="0"/>
              <a:t>אמור, האם  הנס זרוע הכוכבים עדיין מתנוסס</a:t>
            </a:r>
            <a:r>
              <a:rPr lang="en-US" dirty="0"/>
              <a:t>,</a:t>
            </a:r>
            <a:br>
              <a:rPr lang="en-US" dirty="0"/>
            </a:br>
            <a:r>
              <a:rPr lang="he-IL" dirty="0"/>
              <a:t>מעל ארצם של אנשי החופש וביתם של האמיצים.</a:t>
            </a:r>
            <a:r>
              <a:rPr lang="en-US" dirty="0"/>
              <a:t/>
            </a:r>
            <a:br>
              <a:rPr lang="en-US" dirty="0"/>
            </a:br>
            <a:endParaRPr lang="he-IL" dirty="0"/>
          </a:p>
        </p:txBody>
      </p:sp>
    </p:spTree>
    <p:extLst>
      <p:ext uri="{BB962C8B-B14F-4D97-AF65-F5344CB8AC3E}">
        <p14:creationId xmlns:p14="http://schemas.microsoft.com/office/powerpoint/2010/main" val="1124110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סבון">
  <a:themeElements>
    <a:clrScheme name="סבון">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סבון">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סבון">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784</TotalTime>
  <Words>757</Words>
  <Application>Microsoft Office PowerPoint</Application>
  <PresentationFormat>Custom</PresentationFormat>
  <Paragraphs>106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סבון</vt:lpstr>
      <vt:lpstr>לאומיות ומדינות לאום</vt:lpstr>
      <vt:lpstr>מה זה בעצם לאום?</vt:lpstr>
      <vt:lpstr>PowerPoint Presentation</vt:lpstr>
      <vt:lpstr>קבוצה אתנית</vt:lpstr>
      <vt:lpstr>לאומיות</vt:lpstr>
      <vt:lpstr>לאומיות אתנית תרבותית </vt:lpstr>
      <vt:lpstr>לאומיות אזרחית</vt:lpstr>
      <vt:lpstr>המנון מדינת ישראל</vt:lpstr>
      <vt:lpstr>המנון ארצות הברית</vt:lpstr>
      <vt:lpstr>דגמים שונים של מדינת לאום</vt:lpstr>
      <vt:lpstr>מדינת לאום אתנית תרבותית</vt:lpstr>
      <vt:lpstr>מדינה דו לאומית</vt:lpstr>
      <vt:lpstr>מדינה רב לאומית</vt:lpstr>
      <vt:lpstr>מדינת לאום של כלל אזרחיה</vt:lpstr>
      <vt:lpstr>השוואה בין הדגמים השונים</vt:lpstr>
      <vt:lpstr>השוואה בין הדגמים השונים</vt:lpstr>
      <vt:lpstr>תרגול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לאומיות ומדינות לאום</dc:title>
  <dc:creator>שרון  גבאי חן</dc:creator>
  <cp:lastModifiedBy>tdanziger</cp:lastModifiedBy>
  <cp:revision>12</cp:revision>
  <dcterms:created xsi:type="dcterms:W3CDTF">2019-08-20T21:17:40Z</dcterms:created>
  <dcterms:modified xsi:type="dcterms:W3CDTF">2019-09-26T18:00:27Z</dcterms:modified>
</cp:coreProperties>
</file>