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6912-B65C-48E8-8741-6774AB8E8183}" type="datetimeFigureOut">
              <a:rPr lang="he-IL" smtClean="0"/>
              <a:t>כ"ה/טבת/תש"פ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1957-7E0C-420D-8E51-9DACD83BF6C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6912-B65C-48E8-8741-6774AB8E8183}" type="datetimeFigureOut">
              <a:rPr lang="he-IL" smtClean="0"/>
              <a:t>כ"ה/טבת/תש"פ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1957-7E0C-420D-8E51-9DACD83BF6C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6912-B65C-48E8-8741-6774AB8E8183}" type="datetimeFigureOut">
              <a:rPr lang="he-IL" smtClean="0"/>
              <a:t>כ"ה/טבת/תש"פ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1957-7E0C-420D-8E51-9DACD83BF6C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6912-B65C-48E8-8741-6774AB8E8183}" type="datetimeFigureOut">
              <a:rPr lang="he-IL" smtClean="0"/>
              <a:t>כ"ה/טבת/תש"פ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1957-7E0C-420D-8E51-9DACD83BF6C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6912-B65C-48E8-8741-6774AB8E8183}" type="datetimeFigureOut">
              <a:rPr lang="he-IL" smtClean="0"/>
              <a:t>כ"ה/טבת/תש"פ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1957-7E0C-420D-8E51-9DACD83BF6C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6912-B65C-48E8-8741-6774AB8E8183}" type="datetimeFigureOut">
              <a:rPr lang="he-IL" smtClean="0"/>
              <a:t>כ"ה/טבת/תש"פ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1957-7E0C-420D-8E51-9DACD83BF6C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6912-B65C-48E8-8741-6774AB8E8183}" type="datetimeFigureOut">
              <a:rPr lang="he-IL" smtClean="0"/>
              <a:t>כ"ה/טבת/תש"פ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1957-7E0C-420D-8E51-9DACD83BF6C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6912-B65C-48E8-8741-6774AB8E8183}" type="datetimeFigureOut">
              <a:rPr lang="he-IL" smtClean="0"/>
              <a:t>כ"ה/טבת/תש"פ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1957-7E0C-420D-8E51-9DACD83BF6C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6912-B65C-48E8-8741-6774AB8E8183}" type="datetimeFigureOut">
              <a:rPr lang="he-IL" smtClean="0"/>
              <a:t>כ"ה/טבת/תש"פ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1957-7E0C-420D-8E51-9DACD83BF6C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6912-B65C-48E8-8741-6774AB8E8183}" type="datetimeFigureOut">
              <a:rPr lang="he-IL" smtClean="0"/>
              <a:t>כ"ה/טבת/תש"פ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1957-7E0C-420D-8E51-9DACD83BF6C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6912-B65C-48E8-8741-6774AB8E8183}" type="datetimeFigureOut">
              <a:rPr lang="he-IL" smtClean="0"/>
              <a:t>כ"ה/טבת/תש"פ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1957-7E0C-420D-8E51-9DACD83BF6C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66912-B65C-48E8-8741-6774AB8E8183}" type="datetimeFigureOut">
              <a:rPr lang="he-IL" smtClean="0"/>
              <a:t>כ"ה/טבת/תש"פ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81957-7E0C-420D-8E51-9DACD83BF6CE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להכריז או לא להכריז?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הדיון בדילמה על הכרזת המדינה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דגל בריטניה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571612"/>
            <a:ext cx="1643074" cy="1015719"/>
          </a:xfrm>
          <a:prstGeom prst="rect">
            <a:avLst/>
          </a:prstGeom>
          <a:noFill/>
        </p:spPr>
      </p:pic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12 במאי 1948 תמונת מצב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idx="1"/>
          </p:nvPr>
        </p:nvSpPr>
        <p:spPr>
          <a:xfrm>
            <a:off x="2928926" y="1571612"/>
            <a:ext cx="5729270" cy="4525963"/>
          </a:xfrm>
        </p:spPr>
        <p:txBody>
          <a:bodyPr>
            <a:normAutofit fontScale="70000" lnSpcReduction="20000"/>
          </a:bodyPr>
          <a:lstStyle/>
          <a:p>
            <a:r>
              <a:rPr lang="he-IL" dirty="0" smtClean="0"/>
              <a:t>עם קבל החלטת החלוקה הודיעו הבריטים על סיום המנדט בחצות 14 במאי 1948.</a:t>
            </a:r>
          </a:p>
          <a:p>
            <a:pPr>
              <a:buNone/>
            </a:pPr>
            <a:endParaRPr lang="he-IL" dirty="0" smtClean="0"/>
          </a:p>
          <a:p>
            <a:r>
              <a:rPr lang="he-IL" dirty="0" smtClean="0"/>
              <a:t>המלחמה הקשה עם ערביי הארץ מתנהלת כבר חמישה וחצי חודשים. עם סיום המנדט יש איום לפלישת צבאות ערב, שזו התמודדות הרבה יותר גדולה.</a:t>
            </a:r>
          </a:p>
          <a:p>
            <a:pPr>
              <a:buNone/>
            </a:pPr>
            <a:endParaRPr lang="he-IL" dirty="0" smtClean="0"/>
          </a:p>
          <a:p>
            <a:r>
              <a:rPr lang="he-IL" dirty="0" smtClean="0"/>
              <a:t>במערכה באפריל ומחצית מאי נחל הצד העברי הצלחות מרשימות.</a:t>
            </a:r>
          </a:p>
          <a:p>
            <a:pPr>
              <a:buNone/>
            </a:pPr>
            <a:endParaRPr lang="he-IL" dirty="0" smtClean="0"/>
          </a:p>
          <a:p>
            <a:r>
              <a:rPr lang="he-IL" dirty="0" smtClean="0"/>
              <a:t>ב-8 במאי ביקש מזכיר המדינה האמריקאי </a:t>
            </a:r>
            <a:r>
              <a:rPr lang="he-IL" dirty="0" err="1" smtClean="0"/>
              <a:t>ג'ורג' מארשל</a:t>
            </a:r>
            <a:r>
              <a:rPr lang="he-IL" dirty="0" smtClean="0"/>
              <a:t> ממשה שרת </a:t>
            </a:r>
            <a:r>
              <a:rPr lang="he-IL" dirty="0" err="1" smtClean="0"/>
              <a:t>– מחזיק</a:t>
            </a:r>
            <a:r>
              <a:rPr lang="he-IL" dirty="0" smtClean="0"/>
              <a:t> תיק החוץ במנהלת העם </a:t>
            </a:r>
            <a:r>
              <a:rPr lang="he-IL" dirty="0" err="1" smtClean="0"/>
              <a:t>– לדחות</a:t>
            </a:r>
            <a:r>
              <a:rPr lang="he-IL" dirty="0" smtClean="0"/>
              <a:t> את ההכרזה על עצמאות.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</p:txBody>
      </p:sp>
      <p:pic>
        <p:nvPicPr>
          <p:cNvPr id="1028" name="Picture 4" descr="https://upload.wikimedia.org/wikipedia/he/thumb/d/d9/The_Arab_Difencing_Plan_1948.jpg/150px-The_Arab_Difencing_Plan_194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2571744"/>
            <a:ext cx="857256" cy="1080143"/>
          </a:xfrm>
          <a:prstGeom prst="rect">
            <a:avLst/>
          </a:prstGeom>
          <a:noFill/>
        </p:spPr>
      </p:pic>
      <p:pic>
        <p:nvPicPr>
          <p:cNvPr id="1030" name="Picture 6" descr="תוצאת תמונה עבור מבצע נחשון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66" y="3500438"/>
            <a:ext cx="1260769" cy="1285884"/>
          </a:xfrm>
          <a:prstGeom prst="rect">
            <a:avLst/>
          </a:prstGeom>
          <a:noFill/>
        </p:spPr>
      </p:pic>
      <p:pic>
        <p:nvPicPr>
          <p:cNvPr id="1032" name="Picture 8" descr="גיאורג מרשל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28794" y="4929198"/>
            <a:ext cx="882784" cy="979458"/>
          </a:xfrm>
          <a:prstGeom prst="rect">
            <a:avLst/>
          </a:prstGeom>
          <a:noFill/>
        </p:spPr>
      </p:pic>
      <p:pic>
        <p:nvPicPr>
          <p:cNvPr id="1034" name="Picture 10" descr="Flag of the United States.sv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4414" y="4929198"/>
            <a:ext cx="725026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הדילמה </a:t>
            </a:r>
            <a:r>
              <a:rPr lang="he-IL" dirty="0" err="1" smtClean="0"/>
              <a:t>– ה</a:t>
            </a:r>
            <a:r>
              <a:rPr lang="he-IL" dirty="0" smtClean="0"/>
              <a:t>אם להכריז עצמאות עם סיום המנדט או לא?</a:t>
            </a:r>
            <a:endParaRPr lang="he-IL" dirty="0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שיקולים נגד</a:t>
            </a:r>
            <a:endParaRPr lang="he-IL" dirty="0"/>
          </a:p>
        </p:txBody>
      </p:sp>
      <p:sp>
        <p:nvSpPr>
          <p:cNvPr id="7" name="מציין מיקום טקסט 6"/>
          <p:cNvSpPr>
            <a:spLocks noGrp="1"/>
          </p:cNvSpPr>
          <p:nvPr>
            <p:ph type="body" sz="quarter" idx="3"/>
          </p:nvPr>
        </p:nvSpPr>
        <p:spPr>
          <a:xfrm>
            <a:off x="4572000" y="1500174"/>
            <a:ext cx="4041775" cy="639762"/>
          </a:xfrm>
        </p:spPr>
        <p:txBody>
          <a:bodyPr/>
          <a:lstStyle/>
          <a:p>
            <a:r>
              <a:rPr lang="he-IL" dirty="0" smtClean="0"/>
              <a:t>שיקולים בעד</a:t>
            </a:r>
            <a:endParaRPr lang="he-IL" dirty="0"/>
          </a:p>
        </p:txBody>
      </p:sp>
      <p:pic>
        <p:nvPicPr>
          <p:cNvPr id="5122" name="Picture 2" descr="תוצאת תמונה עבור מאזניים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048000"/>
            <a:ext cx="4924425" cy="3810000"/>
          </a:xfrm>
          <a:prstGeom prst="rect">
            <a:avLst/>
          </a:prstGeom>
          <a:noFill/>
        </p:spPr>
      </p:pic>
      <p:sp>
        <p:nvSpPr>
          <p:cNvPr id="6" name="מציין מיקום תוכן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he-IL" b="1" dirty="0" smtClean="0">
                <a:solidFill>
                  <a:srgbClr val="FF0000"/>
                </a:solidFill>
              </a:rPr>
              <a:t>נציגי הצבא מעריכים את סיכויינו בהתמודדות עם פלישת צבאות ערב 50:50 בלבד. תבוסה משמעה טבח, אולי שואה שנייה.</a:t>
            </a:r>
            <a:r>
              <a:rPr lang="he-IL" b="1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he-IL" b="1" dirty="0" smtClean="0">
                <a:solidFill>
                  <a:srgbClr val="FF0000"/>
                </a:solidFill>
              </a:rPr>
              <a:t>האו"ם מבטיח שביתת נשק של שלושה חודשים ומשא ומתן לשלום אם לא תהיה הכרזה מיידית.</a:t>
            </a:r>
          </a:p>
          <a:p>
            <a:pPr lvl="1"/>
            <a:r>
              <a:rPr lang="he-IL" b="1" dirty="0" smtClean="0">
                <a:solidFill>
                  <a:srgbClr val="FF0000"/>
                </a:solidFill>
              </a:rPr>
              <a:t>ממשל ארה"ב </a:t>
            </a:r>
            <a:r>
              <a:rPr lang="he-IL" b="1" dirty="0" err="1" smtClean="0">
                <a:solidFill>
                  <a:srgbClr val="FF0000"/>
                </a:solidFill>
              </a:rPr>
              <a:t>– ה</a:t>
            </a:r>
            <a:r>
              <a:rPr lang="he-IL" b="1" dirty="0" smtClean="0">
                <a:solidFill>
                  <a:srgbClr val="FF0000"/>
                </a:solidFill>
              </a:rPr>
              <a:t>מעצמה החזקה בעולם </a:t>
            </a:r>
            <a:r>
              <a:rPr lang="he-IL" b="1" dirty="0" err="1" smtClean="0">
                <a:solidFill>
                  <a:srgbClr val="FF0000"/>
                </a:solidFill>
              </a:rPr>
              <a:t>– מ</a:t>
            </a:r>
            <a:r>
              <a:rPr lang="he-IL" b="1" dirty="0" smtClean="0">
                <a:solidFill>
                  <a:srgbClr val="FF0000"/>
                </a:solidFill>
              </a:rPr>
              <a:t>בקש לדחות את ההכרזה. </a:t>
            </a:r>
          </a:p>
          <a:p>
            <a:endParaRPr lang="he-IL" dirty="0" smtClean="0"/>
          </a:p>
          <a:p>
            <a:endParaRPr lang="he-IL" dirty="0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 b="1" dirty="0" smtClean="0">
                <a:solidFill>
                  <a:srgbClr val="92D050"/>
                </a:solidFill>
              </a:rPr>
              <a:t>נוצרה הזדמנות היסטורית להכרזת עצמאות. מי יודע מתי תהיה עוד הזדמנות? </a:t>
            </a:r>
            <a:r>
              <a:rPr lang="he-IL" b="1" dirty="0" smtClean="0">
                <a:solidFill>
                  <a:srgbClr val="92D050"/>
                </a:solidFill>
              </a:rPr>
              <a:t>המנדט הבריטי מסתיים </a:t>
            </a:r>
            <a:r>
              <a:rPr lang="he-IL" b="1" dirty="0" err="1" smtClean="0">
                <a:solidFill>
                  <a:srgbClr val="92D050"/>
                </a:solidFill>
              </a:rPr>
              <a:t>– ה</a:t>
            </a:r>
            <a:r>
              <a:rPr lang="he-IL" b="1" dirty="0" smtClean="0">
                <a:solidFill>
                  <a:srgbClr val="92D050"/>
                </a:solidFill>
              </a:rPr>
              <a:t>כרזת עצמאות תבטיח רציפות שלטונית.</a:t>
            </a:r>
          </a:p>
          <a:p>
            <a:r>
              <a:rPr lang="he-IL" b="1" dirty="0" smtClean="0">
                <a:solidFill>
                  <a:srgbClr val="92D050"/>
                </a:solidFill>
              </a:rPr>
              <a:t>אין הבטחה שאם לא נכריז צבאות ערב לא יפלשו.</a:t>
            </a:r>
          </a:p>
          <a:p>
            <a:r>
              <a:rPr lang="he-IL" b="1" dirty="0" smtClean="0">
                <a:solidFill>
                  <a:srgbClr val="92D050"/>
                </a:solidFill>
              </a:rPr>
              <a:t>השגנו הצלחות המערכה </a:t>
            </a:r>
            <a:r>
              <a:rPr lang="he-IL" b="1" dirty="0" err="1" smtClean="0">
                <a:solidFill>
                  <a:srgbClr val="92D050"/>
                </a:solidFill>
              </a:rPr>
              <a:t>– צריך</a:t>
            </a:r>
            <a:r>
              <a:rPr lang="he-IL" b="1" dirty="0" smtClean="0">
                <a:solidFill>
                  <a:srgbClr val="92D050"/>
                </a:solidFill>
              </a:rPr>
              <a:t> לנצל אותן להישג מדיני.</a:t>
            </a:r>
          </a:p>
          <a:p>
            <a:r>
              <a:rPr lang="he-IL" b="1" dirty="0" smtClean="0">
                <a:solidFill>
                  <a:srgbClr val="92D050"/>
                </a:solidFill>
              </a:rPr>
              <a:t>הכרזה על עצמאות תאפשר עליה </a:t>
            </a:r>
            <a:r>
              <a:rPr lang="he-IL" b="1" dirty="0" err="1" smtClean="0">
                <a:solidFill>
                  <a:srgbClr val="92D050"/>
                </a:solidFill>
              </a:rPr>
              <a:t>חפשית</a:t>
            </a:r>
            <a:r>
              <a:rPr lang="he-IL" b="1" dirty="0" smtClean="0">
                <a:solidFill>
                  <a:srgbClr val="92D050"/>
                </a:solidFill>
              </a:rPr>
              <a:t>. </a:t>
            </a:r>
          </a:p>
          <a:p>
            <a:r>
              <a:rPr lang="he-IL" b="1" dirty="0" smtClean="0">
                <a:solidFill>
                  <a:srgbClr val="92D050"/>
                </a:solidFill>
              </a:rPr>
              <a:t>הכרזת עצמאות תאפשר הכנסת נשק למדינה, בכלל זה נשק כבד החיוני להתמודדות עם צבאות ערב הסדירים.</a:t>
            </a:r>
          </a:p>
          <a:p>
            <a:endParaRPr lang="he-IL" b="1" dirty="0" smtClean="0"/>
          </a:p>
          <a:p>
            <a:endParaRPr lang="he-IL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מסגרת הדיון</a:t>
            </a:r>
            <a:endParaRPr lang="he-IL" dirty="0"/>
          </a:p>
        </p:txBody>
      </p:sp>
      <p:sp>
        <p:nvSpPr>
          <p:cNvPr id="8" name="מציין מיקום תוכן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e-I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באפריל 48 הוקמו שני גופי שלטון בהנהגת הישוב: </a:t>
            </a:r>
          </a:p>
          <a:p>
            <a:pPr lvl="1"/>
            <a:r>
              <a:rPr lang="he-IL" dirty="0" smtClean="0"/>
              <a:t>מועצת העם: פרלמנט המדינה בדרך </a:t>
            </a:r>
          </a:p>
          <a:p>
            <a:pPr lvl="1"/>
            <a:r>
              <a:rPr lang="he-IL" dirty="0" smtClean="0"/>
              <a:t>מנהלת העם: ממשלת המדינה בדרך </a:t>
            </a:r>
          </a:p>
          <a:p>
            <a:pPr lvl="1">
              <a:buNone/>
            </a:pPr>
            <a:r>
              <a:rPr lang="he-IL" dirty="0"/>
              <a:t> </a:t>
            </a:r>
            <a:r>
              <a:rPr lang="he-IL" dirty="0" smtClean="0"/>
              <a:t>  (13 חברים בראשות בן </a:t>
            </a:r>
            <a:r>
              <a:rPr lang="he-IL" dirty="0" err="1" smtClean="0"/>
              <a:t>גוריון</a:t>
            </a:r>
            <a:r>
              <a:rPr lang="he-IL" dirty="0" smtClean="0"/>
              <a:t>).</a:t>
            </a:r>
          </a:p>
          <a:p>
            <a:pPr lvl="1">
              <a:buNone/>
            </a:pPr>
            <a:r>
              <a:rPr lang="he-I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ב-12 במאי התכנסה מנהלת העם, לדון בשאלת ההכרזה.שלושה מחברי מנהלת העם נעדרו מהדיון.</a:t>
            </a:r>
          </a:p>
          <a:p>
            <a:pPr lvl="1">
              <a:buNone/>
            </a:pPr>
            <a:endParaRPr lang="he-IL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>
              <a:buNone/>
            </a:pPr>
            <a:endParaRPr lang="he-IL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>
              <a:buNone/>
            </a:pPr>
            <a:endParaRPr lang="he-IL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>
              <a:buNone/>
            </a:pPr>
            <a:endParaRPr lang="he-IL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>
              <a:buNone/>
            </a:pPr>
            <a:r>
              <a:rPr lang="he-I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בתום דיון בן 13 שעות הצביעו שישה חברים בעד הכרזה ב-14 במאי. ארבעה הצביעו בעד הפסקת אש ודחיית ההכרזה. </a:t>
            </a:r>
            <a:endParaRPr lang="he-IL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071678"/>
            <a:ext cx="1411898" cy="97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 descr="Ygal Yadin - Lt Gel 1949-195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000504"/>
            <a:ext cx="1000132" cy="969398"/>
          </a:xfrm>
          <a:prstGeom prst="rect">
            <a:avLst/>
          </a:prstGeom>
          <a:noFill/>
        </p:spPr>
      </p:pic>
      <p:pic>
        <p:nvPicPr>
          <p:cNvPr id="14" name="תמונה 13" descr="Israel Galili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66" y="4000504"/>
            <a:ext cx="785818" cy="946753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2214546" y="3714752"/>
            <a:ext cx="5786478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200" b="1" dirty="0" smtClean="0">
                <a:solidFill>
                  <a:srgbClr val="00B050"/>
                </a:solidFill>
              </a:rPr>
              <a:t>לישיבה הוזמנו ישראל גלילי </a:t>
            </a:r>
            <a:r>
              <a:rPr lang="he-IL" sz="2200" b="1" dirty="0" err="1" smtClean="0">
                <a:solidFill>
                  <a:srgbClr val="00B050"/>
                </a:solidFill>
              </a:rPr>
              <a:t>– ר</a:t>
            </a:r>
            <a:r>
              <a:rPr lang="he-IL" sz="2200" b="1" dirty="0" smtClean="0">
                <a:solidFill>
                  <a:srgbClr val="00B050"/>
                </a:solidFill>
              </a:rPr>
              <a:t>אש המפקדה הארצית של ההגנה, ויגאל </a:t>
            </a:r>
            <a:r>
              <a:rPr lang="he-IL" sz="2200" b="1" dirty="0" err="1" smtClean="0">
                <a:solidFill>
                  <a:srgbClr val="00B050"/>
                </a:solidFill>
              </a:rPr>
              <a:t>ידין</a:t>
            </a:r>
            <a:r>
              <a:rPr lang="he-IL" sz="2200" b="1" dirty="0" smtClean="0">
                <a:solidFill>
                  <a:srgbClr val="00B050"/>
                </a:solidFill>
              </a:rPr>
              <a:t> </a:t>
            </a:r>
            <a:r>
              <a:rPr lang="he-IL" sz="2200" b="1" dirty="0" err="1" smtClean="0">
                <a:solidFill>
                  <a:srgbClr val="00B050"/>
                </a:solidFill>
              </a:rPr>
              <a:t>– קצין</a:t>
            </a:r>
            <a:r>
              <a:rPr lang="he-IL" sz="2200" b="1" dirty="0" smtClean="0">
                <a:solidFill>
                  <a:srgbClr val="00B050"/>
                </a:solidFill>
              </a:rPr>
              <a:t> המבצעים של ההגנה, כדי להעריך את היכולת הצבאית להתמודד עם צבאות ערב</a:t>
            </a:r>
            <a:endParaRPr lang="he-IL" sz="2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שאלות נוספות שנדונו בישיבה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357554" y="1571612"/>
            <a:ext cx="5257808" cy="4786346"/>
          </a:xfrm>
        </p:spPr>
        <p:txBody>
          <a:bodyPr>
            <a:normAutofit fontScale="70000" lnSpcReduction="20000"/>
          </a:bodyPr>
          <a:lstStyle/>
          <a:p>
            <a:r>
              <a:rPr lang="he-IL" dirty="0" smtClean="0"/>
              <a:t>האם להכריז על גבולות המדינה במסגרת ההכרזה?</a:t>
            </a:r>
          </a:p>
          <a:p>
            <a:pPr lvl="1">
              <a:buNone/>
            </a:pPr>
            <a:r>
              <a:rPr lang="he-IL" dirty="0" smtClean="0"/>
              <a:t>החלטת החלוקה של האו"ם כללה מפת גבולות. האם לכלול אותם בהכרזת העצמאות? </a:t>
            </a:r>
          </a:p>
          <a:p>
            <a:pPr lvl="1">
              <a:buNone/>
            </a:pPr>
            <a:r>
              <a:rPr lang="he-IL" dirty="0" smtClean="0"/>
              <a:t>בן </a:t>
            </a:r>
            <a:r>
              <a:rPr lang="he-IL" dirty="0" err="1" smtClean="0"/>
              <a:t>גוריון</a:t>
            </a:r>
            <a:r>
              <a:rPr lang="he-IL" dirty="0" smtClean="0"/>
              <a:t> הציע שלא לכלול את הגבולות בהכרזה. זאת משתי סיבות:</a:t>
            </a:r>
          </a:p>
          <a:p>
            <a:pPr marL="971550" lvl="1" indent="-514350">
              <a:buAutoNum type="arabicPeriod"/>
            </a:pPr>
            <a:r>
              <a:rPr lang="he-IL" dirty="0" smtClean="0"/>
              <a:t>המלחמה הצפויה תיצור מציאות חדשה בשטח, אולי טובה יותר מאלו שנקבעו בהחלטת החלוקה. התחייבות על גבולות החלוקה בהכרזה עלולה לשמש לחץ על ישראל לסגת משטחים שכבשה מעבר לגבולות אלה.</a:t>
            </a:r>
          </a:p>
          <a:p>
            <a:pPr marL="971550" lvl="1" indent="-514350">
              <a:buAutoNum type="arabicPeriod"/>
            </a:pPr>
            <a:r>
              <a:rPr lang="he-IL" dirty="0" smtClean="0"/>
              <a:t>ירושלים לא נכללה בגבולות המדינה היהודית בהחלטת החלוקה. מדינת ישראל אינה מוכנה לוותר על ירושלים. </a:t>
            </a:r>
            <a:endParaRPr lang="he-IL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he-IL" sz="3100" dirty="0"/>
              <a:t>האם לכתוב "אלוהים" בסיום המגילה</a:t>
            </a:r>
            <a:r>
              <a:rPr lang="he-IL" sz="3100" dirty="0" smtClean="0"/>
              <a:t>?</a:t>
            </a:r>
          </a:p>
          <a:p>
            <a:pPr marL="742950" lvl="2" indent="-342900">
              <a:buNone/>
            </a:pPr>
            <a:r>
              <a:rPr lang="he-IL" sz="2700" dirty="0" smtClean="0"/>
              <a:t>הוחלט לכתוב "צור ישראל" ולא "אלוהים".</a:t>
            </a:r>
            <a:endParaRPr lang="he-IL" sz="2700" dirty="0"/>
          </a:p>
        </p:txBody>
      </p:sp>
      <p:pic>
        <p:nvPicPr>
          <p:cNvPr id="3074" name="Picture 2" descr="https://sites.google.com/site/historyatidim/_/rsrc/1369571175920/wr/%D7%9E%D7%A4%D7%AA%20%D7%AA%D7%95%D7%9B%D7%A0%D7%99%D7%AA%20%D7%94%D7%97%D7%9C%D7%95%D7%A7%D7%94.p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928802"/>
            <a:ext cx="1365259" cy="3071834"/>
          </a:xfrm>
          <a:prstGeom prst="rect">
            <a:avLst/>
          </a:prstGeom>
          <a:noFill/>
        </p:spPr>
      </p:pic>
      <p:sp>
        <p:nvSpPr>
          <p:cNvPr id="5" name="חץ ימינה 4"/>
          <p:cNvSpPr/>
          <p:nvPr/>
        </p:nvSpPr>
        <p:spPr>
          <a:xfrm rot="2912462">
            <a:off x="258725" y="3144652"/>
            <a:ext cx="2643206" cy="35719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חץ ימינה 6"/>
          <p:cNvSpPr/>
          <p:nvPr/>
        </p:nvSpPr>
        <p:spPr>
          <a:xfrm rot="8342390">
            <a:off x="153319" y="3172939"/>
            <a:ext cx="2621482" cy="35719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078" name="Picture 6" descr="תוצאת תמונה עבור מגילת העצמאות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5640890"/>
            <a:ext cx="2131725" cy="2026707"/>
          </a:xfrm>
          <a:prstGeom prst="rect">
            <a:avLst/>
          </a:prstGeom>
          <a:noFill/>
        </p:spPr>
      </p:pic>
      <p:sp>
        <p:nvSpPr>
          <p:cNvPr id="10" name="חץ למטה 9"/>
          <p:cNvSpPr/>
          <p:nvPr/>
        </p:nvSpPr>
        <p:spPr>
          <a:xfrm>
            <a:off x="1500166" y="5500702"/>
            <a:ext cx="484632" cy="214314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לסיכום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he-IL" dirty="0" smtClean="0">
                <a:latin typeface="Guttman-Toledo" pitchFamily="2" charset="-79"/>
                <a:cs typeface="Guttman-Toledo" pitchFamily="2" charset="-79"/>
              </a:rPr>
              <a:t>ביום ו' 14 במאי 1948, בשעה ארבע אחר הצהריים, התכנסה מועצת העם (להוציא את החברים שלא יכלו להגיע השל נסיבות המלחמה) ומוזמנים במוזיאון תל אביב ברחוב רוטשילד.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latin typeface="Guttman-Toledo" pitchFamily="2" charset="-79"/>
                <a:cs typeface="Guttman-Toledo" pitchFamily="2" charset="-79"/>
              </a:rPr>
              <a:t>בן </a:t>
            </a:r>
            <a:r>
              <a:rPr lang="he-IL" dirty="0" err="1" smtClean="0">
                <a:latin typeface="Guttman-Toledo" pitchFamily="2" charset="-79"/>
                <a:cs typeface="Guttman-Toledo" pitchFamily="2" charset="-79"/>
              </a:rPr>
              <a:t>גוריון</a:t>
            </a:r>
            <a:r>
              <a:rPr lang="he-IL" dirty="0" smtClean="0">
                <a:latin typeface="Guttman-Toledo" pitchFamily="2" charset="-79"/>
                <a:cs typeface="Guttman-Toledo" pitchFamily="2" charset="-79"/>
              </a:rPr>
              <a:t> הקריא בקול את מגילת העצמאות מתוך נייר (סופר סת"ם כתב את המגילה על הקלף רק לאחר מעשה). 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latin typeface="Guttman-Toledo" pitchFamily="2" charset="-79"/>
                <a:cs typeface="Guttman-Toledo" pitchFamily="2" charset="-79"/>
              </a:rPr>
              <a:t>במגילה אין הגדרה לגבולות המדינה ולבירתה.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latin typeface="Guttman-Toledo" pitchFamily="2" charset="-79"/>
                <a:cs typeface="Guttman-Toledo" pitchFamily="2" charset="-79"/>
              </a:rPr>
              <a:t>המילים "אלוהים" ו-"דמוקרטיה" אינן מופיעות במגילה.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latin typeface="Guttman-Toledo" pitchFamily="2" charset="-79"/>
                <a:cs typeface="Guttman-Toledo" pitchFamily="2" charset="-79"/>
              </a:rPr>
              <a:t>כל הנוכחים פרצו בשירת </a:t>
            </a:r>
            <a:r>
              <a:rPr lang="he-IL" dirty="0" err="1" smtClean="0">
                <a:latin typeface="Guttman-Toledo" pitchFamily="2" charset="-79"/>
                <a:cs typeface="Guttman-Toledo" pitchFamily="2" charset="-79"/>
              </a:rPr>
              <a:t>התקוה</a:t>
            </a:r>
            <a:r>
              <a:rPr lang="he-IL" dirty="0" smtClean="0">
                <a:latin typeface="Guttman-Toledo" pitchFamily="2" charset="-79"/>
                <a:cs typeface="Guttman-Toledo" pitchFamily="2" charset="-79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latin typeface="Guttman-Toledo" pitchFamily="2" charset="-79"/>
                <a:cs typeface="Guttman-Toledo" pitchFamily="2" charset="-79"/>
              </a:rPr>
              <a:t>חברי מועצת העם חתמו על הקלף הריק.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latin typeface="Guttman-Toledo" pitchFamily="2" charset="-79"/>
                <a:cs typeface="Guttman-Toledo" pitchFamily="2" charset="-79"/>
              </a:rPr>
              <a:t>הטקס הסתיים בתוך שעה, לפני כניסת השבת.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latin typeface="Guttman-Toledo" pitchFamily="2" charset="-79"/>
                <a:cs typeface="Guttman-Toledo" pitchFamily="2" charset="-79"/>
              </a:rPr>
              <a:t>כעבור שלוש שעות הכריזה ארה"ב על הכרה רשמית במדינת ישראל.  </a:t>
            </a:r>
          </a:p>
          <a:p>
            <a:pPr>
              <a:buNone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0"/>
                            </p:stCondLst>
                            <p:childTnLst>
                              <p:par>
                                <p:cTn id="3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0"/>
                            </p:stCondLst>
                            <p:childTnLst>
                              <p:par>
                                <p:cTn id="4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8516</TotalTime>
  <Words>530</Words>
  <Application>Microsoft Office PowerPoint</Application>
  <PresentationFormat>‫הצגה על המסך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7" baseType="lpstr">
      <vt:lpstr>ערכת נושא Office</vt:lpstr>
      <vt:lpstr>להכריז או לא להכריז?</vt:lpstr>
      <vt:lpstr>12 במאי 1948 תמונת מצב</vt:lpstr>
      <vt:lpstr>הדילמה – האם להכריז עצמאות עם סיום המנדט או לא?</vt:lpstr>
      <vt:lpstr>מסגרת הדיון</vt:lpstr>
      <vt:lpstr>שאלות נוספות שנדונו בישיבה</vt:lpstr>
      <vt:lpstr>לסיכום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להכריז או לא להכריז?</dc:title>
  <dc:creator>Noam</dc:creator>
  <cp:lastModifiedBy>Noam</cp:lastModifiedBy>
  <cp:revision>60</cp:revision>
  <dcterms:created xsi:type="dcterms:W3CDTF">2020-01-22T11:21:10Z</dcterms:created>
  <dcterms:modified xsi:type="dcterms:W3CDTF">2020-01-28T09:17:31Z</dcterms:modified>
</cp:coreProperties>
</file>