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80" d="100"/>
          <a:sy n="80" d="100"/>
        </p:scale>
        <p:origin x="-52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55DF7B-AEC3-4684-8C2D-714FE11AF19E}" type="datetimeFigureOut">
              <a:rPr lang="he-IL" smtClean="0"/>
              <a:pPr/>
              <a:t>ז'/אדר/תש"פ</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C875EA5-33AD-4712-9419-AF917B41D71E}"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הקיבוץ</a:t>
            </a:r>
            <a:r>
              <a:rPr lang="he-IL" baseline="0" dirty="0" smtClean="0"/>
              <a:t> הראשון</a:t>
            </a:r>
            <a:endParaRPr lang="he-IL" dirty="0"/>
          </a:p>
        </p:txBody>
      </p:sp>
      <p:sp>
        <p:nvSpPr>
          <p:cNvPr id="4" name="מציין מיקום של מספר שקופית 3"/>
          <p:cNvSpPr>
            <a:spLocks noGrp="1"/>
          </p:cNvSpPr>
          <p:nvPr>
            <p:ph type="sldNum" sz="quarter" idx="10"/>
          </p:nvPr>
        </p:nvSpPr>
        <p:spPr/>
        <p:txBody>
          <a:bodyPr/>
          <a:lstStyle/>
          <a:p>
            <a:fld id="{2C875EA5-33AD-4712-9419-AF917B41D71E}" type="slidenum">
              <a:rPr lang="he-IL" smtClean="0"/>
              <a:pPr/>
              <a:t>13</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06FECEA-1029-45D4-A23B-97A716F83A7A}" type="datetimeFigureOut">
              <a:rPr lang="he-IL" smtClean="0"/>
              <a:pPr/>
              <a:t>ז'/אדר/תש"פ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D12FDCF-DAF5-4B0E-97FE-98ACBD8F486D}"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6FECEA-1029-45D4-A23B-97A716F83A7A}" type="datetimeFigureOut">
              <a:rPr lang="he-IL" smtClean="0"/>
              <a:pPr/>
              <a:t>ז'/אדר/תש"פ</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D12FDCF-DAF5-4B0E-97FE-98ACBD8F486D}"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 הפעילות הציונית בארץ ישראל עד מלחמת העולם ה-1</a:t>
            </a:r>
            <a:endParaRPr lang="he-IL" dirty="0"/>
          </a:p>
        </p:txBody>
      </p:sp>
      <p:sp>
        <p:nvSpPr>
          <p:cNvPr id="3" name="כותרת משנה 2"/>
          <p:cNvSpPr>
            <a:spLocks noGrp="1"/>
          </p:cNvSpPr>
          <p:nvPr>
            <p:ph type="subTitle" idx="1"/>
          </p:nvPr>
        </p:nvSpPr>
        <p:spPr/>
        <p:txBody>
          <a:bodyPr/>
          <a:lstStyle/>
          <a:p>
            <a:r>
              <a:rPr lang="he-IL" dirty="0" smtClean="0"/>
              <a:t>גורמי העלייה, דפוסי העולים, צורות ההתיישבות, קשיי העולים ודרכי ההתמודדות.</a:t>
            </a: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u="sng" dirty="0" smtClean="0"/>
              <a:t>המשרד הארץ ישראלי</a:t>
            </a:r>
            <a:endParaRPr lang="he-IL" dirty="0"/>
          </a:p>
        </p:txBody>
      </p:sp>
      <p:sp>
        <p:nvSpPr>
          <p:cNvPr id="3" name="מציין מיקום תוכן 2"/>
          <p:cNvSpPr>
            <a:spLocks noGrp="1"/>
          </p:cNvSpPr>
          <p:nvPr>
            <p:ph idx="1"/>
          </p:nvPr>
        </p:nvSpPr>
        <p:spPr>
          <a:xfrm>
            <a:off x="2285984" y="1600201"/>
            <a:ext cx="6400816" cy="4114815"/>
          </a:xfrm>
          <a:solidFill>
            <a:srgbClr val="92D050"/>
          </a:solidFill>
        </p:spPr>
        <p:txBody>
          <a:bodyPr>
            <a:normAutofit fontScale="70000" lnSpcReduction="20000"/>
          </a:bodyPr>
          <a:lstStyle/>
          <a:p>
            <a:pPr>
              <a:buNone/>
            </a:pPr>
            <a:r>
              <a:rPr lang="he-IL" dirty="0" smtClean="0"/>
              <a:t>לאחר מות הרצל דרשו הציונים המעשיים </a:t>
            </a:r>
            <a:r>
              <a:rPr lang="he-IL" dirty="0" smtClean="0"/>
              <a:t>השקעה </a:t>
            </a:r>
            <a:r>
              <a:rPr lang="he-IL" dirty="0" smtClean="0"/>
              <a:t>של ההסתדרות הציונית  בעליה </a:t>
            </a:r>
            <a:r>
              <a:rPr lang="he-IL" dirty="0" smtClean="0"/>
              <a:t>והתיישבות </a:t>
            </a:r>
            <a:r>
              <a:rPr lang="he-IL" dirty="0" smtClean="0"/>
              <a:t>בארץ ישראל, ולא רק במהלכיו הדיפלומטיים של הרצל (הציונות הסינטטית</a:t>
            </a:r>
            <a:r>
              <a:rPr lang="he-IL" dirty="0" smtClean="0"/>
              <a:t>).</a:t>
            </a:r>
          </a:p>
          <a:p>
            <a:pPr>
              <a:buNone/>
            </a:pPr>
            <a:r>
              <a:rPr lang="he-IL" dirty="0" smtClean="0"/>
              <a:t> </a:t>
            </a:r>
            <a:endParaRPr lang="he-IL" dirty="0" smtClean="0"/>
          </a:p>
          <a:p>
            <a:pPr>
              <a:buNone/>
            </a:pPr>
            <a:r>
              <a:rPr lang="he-IL" dirty="0" smtClean="0"/>
              <a:t>ב-1908 הוקם ביפו המשרד הארץ ישראלי, שלוחת ההסתדרות הציונית בארץ, שנועד לרכז את פעולות רכישת הקרקע, הכשרתה ויישובה על ידי יהודים. בראש המשרד הוצבו דר' ארתור רופין וסגנו דר' יעקב </a:t>
            </a:r>
            <a:r>
              <a:rPr lang="he-IL" dirty="0" err="1" smtClean="0"/>
              <a:t>טהון</a:t>
            </a:r>
            <a:r>
              <a:rPr lang="he-IL" dirty="0" smtClean="0"/>
              <a:t>.</a:t>
            </a:r>
          </a:p>
          <a:p>
            <a:pPr>
              <a:buNone/>
            </a:pPr>
            <a:endParaRPr lang="he-IL" dirty="0" smtClean="0"/>
          </a:p>
          <a:p>
            <a:pPr>
              <a:buNone/>
            </a:pPr>
            <a:r>
              <a:rPr lang="he-IL" dirty="0" smtClean="0"/>
              <a:t>המשרד שכן ביפו, בסמוך לנמל </a:t>
            </a:r>
            <a:r>
              <a:rPr lang="he-IL" dirty="0" err="1" smtClean="0"/>
              <a:t>– ש</a:t>
            </a:r>
            <a:r>
              <a:rPr lang="he-IL" dirty="0" smtClean="0"/>
              <a:t>ער הכניסה </a:t>
            </a:r>
            <a:r>
              <a:rPr lang="he-IL" dirty="0" smtClean="0"/>
              <a:t>העיקרי של </a:t>
            </a:r>
            <a:r>
              <a:rPr lang="he-IL" dirty="0" smtClean="0"/>
              <a:t>הארץ. </a:t>
            </a:r>
          </a:p>
          <a:p>
            <a:pPr>
              <a:buNone/>
            </a:pPr>
            <a:endParaRPr lang="he-IL" dirty="0"/>
          </a:p>
        </p:txBody>
      </p:sp>
      <p:pic>
        <p:nvPicPr>
          <p:cNvPr id="8194" name="Picture 2" descr="תוצאת תמונה עבור המשרד הארץ ישראלי"/>
          <p:cNvPicPr>
            <a:picLocks noChangeAspect="1" noChangeArrowheads="1"/>
          </p:cNvPicPr>
          <p:nvPr/>
        </p:nvPicPr>
        <p:blipFill>
          <a:blip r:embed="rId2"/>
          <a:srcRect/>
          <a:stretch>
            <a:fillRect/>
          </a:stretch>
        </p:blipFill>
        <p:spPr bwMode="auto">
          <a:xfrm>
            <a:off x="214282" y="1500175"/>
            <a:ext cx="1799178" cy="2428891"/>
          </a:xfrm>
          <a:prstGeom prst="rect">
            <a:avLst/>
          </a:prstGeom>
          <a:noFill/>
        </p:spPr>
      </p:pic>
      <p:pic>
        <p:nvPicPr>
          <p:cNvPr id="8196" name="Picture 4" descr="תוצאת תמונה עבור המשרד הארץ ישראלי"/>
          <p:cNvPicPr>
            <a:picLocks noChangeAspect="1" noChangeArrowheads="1"/>
          </p:cNvPicPr>
          <p:nvPr/>
        </p:nvPicPr>
        <p:blipFill>
          <a:blip r:embed="rId3"/>
          <a:srcRect/>
          <a:stretch>
            <a:fillRect/>
          </a:stretch>
        </p:blipFill>
        <p:spPr bwMode="auto">
          <a:xfrm>
            <a:off x="214282" y="5143512"/>
            <a:ext cx="2072711" cy="1481125"/>
          </a:xfrm>
          <a:prstGeom prst="rect">
            <a:avLst/>
          </a:prstGeom>
          <a:noFill/>
        </p:spPr>
      </p:pic>
      <p:sp>
        <p:nvSpPr>
          <p:cNvPr id="6" name="TextBox 5"/>
          <p:cNvSpPr txBox="1"/>
          <p:nvPr/>
        </p:nvSpPr>
        <p:spPr>
          <a:xfrm>
            <a:off x="357867" y="4071942"/>
            <a:ext cx="1755673" cy="646331"/>
          </a:xfrm>
          <a:prstGeom prst="rect">
            <a:avLst/>
          </a:prstGeom>
          <a:noFill/>
        </p:spPr>
        <p:txBody>
          <a:bodyPr wrap="none" rtlCol="1">
            <a:spAutoFit/>
          </a:bodyPr>
          <a:lstStyle/>
          <a:p>
            <a:r>
              <a:rPr lang="he-IL" sz="1200" dirty="0" smtClean="0"/>
              <a:t>דר' ארתור רופין (משמאל) </a:t>
            </a:r>
          </a:p>
          <a:p>
            <a:r>
              <a:rPr lang="he-IL" sz="1200" dirty="0" smtClean="0"/>
              <a:t>ודר' יעקב </a:t>
            </a:r>
            <a:r>
              <a:rPr lang="he-IL" sz="1200" dirty="0" err="1" smtClean="0"/>
              <a:t>טהון</a:t>
            </a:r>
            <a:r>
              <a:rPr lang="he-IL" sz="1200" dirty="0" smtClean="0"/>
              <a:t> (מימין)</a:t>
            </a:r>
          </a:p>
          <a:p>
            <a:r>
              <a:rPr lang="he-IL" sz="1200" dirty="0" smtClean="0"/>
              <a:t>מנהל המשרד </a:t>
            </a:r>
            <a:r>
              <a:rPr lang="he-IL" sz="1200" dirty="0" err="1" smtClean="0"/>
              <a:t>הא"י</a:t>
            </a:r>
            <a:r>
              <a:rPr lang="he-IL" sz="1200" dirty="0" smtClean="0"/>
              <a:t> וסגנו.</a:t>
            </a:r>
            <a:endParaRPr lang="he-IL" sz="1200" dirty="0"/>
          </a:p>
        </p:txBody>
      </p:sp>
      <p:sp>
        <p:nvSpPr>
          <p:cNvPr id="7" name="TextBox 6"/>
          <p:cNvSpPr txBox="1"/>
          <p:nvPr/>
        </p:nvSpPr>
        <p:spPr>
          <a:xfrm>
            <a:off x="2571736" y="5786454"/>
            <a:ext cx="1757916" cy="646331"/>
          </a:xfrm>
          <a:prstGeom prst="rect">
            <a:avLst/>
          </a:prstGeom>
          <a:noFill/>
        </p:spPr>
        <p:txBody>
          <a:bodyPr wrap="square" rtlCol="1">
            <a:spAutoFit/>
          </a:bodyPr>
          <a:lstStyle/>
          <a:p>
            <a:r>
              <a:rPr lang="he-IL" sz="1200" dirty="0" smtClean="0"/>
              <a:t>שיירת חמורים נושאת טען</a:t>
            </a:r>
          </a:p>
          <a:p>
            <a:r>
              <a:rPr lang="he-IL" sz="1200" dirty="0" smtClean="0"/>
              <a:t>מנמל יפו, חולפת מול המשרד </a:t>
            </a:r>
            <a:r>
              <a:rPr lang="he-IL" sz="1200" dirty="0" err="1" smtClean="0"/>
              <a:t>הא"י</a:t>
            </a:r>
            <a:r>
              <a:rPr lang="he-IL" sz="1200" dirty="0" smtClean="0"/>
              <a:t>.</a:t>
            </a:r>
            <a:endParaRPr lang="he-IL"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 calcmode="lin" valueType="num">
                                      <p:cBhvr additive="base">
                                        <p:cTn id="16" dur="2000" fill="hold"/>
                                        <p:tgtEl>
                                          <p:spTgt spid="8194"/>
                                        </p:tgtEl>
                                        <p:attrNameLst>
                                          <p:attrName>ppt_x</p:attrName>
                                        </p:attrNameLst>
                                      </p:cBhvr>
                                      <p:tavLst>
                                        <p:tav tm="0">
                                          <p:val>
                                            <p:strVal val="0-#ppt_w/2"/>
                                          </p:val>
                                        </p:tav>
                                        <p:tav tm="100000">
                                          <p:val>
                                            <p:strVal val="#ppt_x"/>
                                          </p:val>
                                        </p:tav>
                                      </p:tavLst>
                                    </p:anim>
                                    <p:anim calcmode="lin" valueType="num">
                                      <p:cBhvr additive="base">
                                        <p:cTn id="17" dur="2000" fill="hold"/>
                                        <p:tgtEl>
                                          <p:spTgt spid="8194"/>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8196"/>
                                        </p:tgtEl>
                                        <p:attrNameLst>
                                          <p:attrName>style.visibility</p:attrName>
                                        </p:attrNameLst>
                                      </p:cBhvr>
                                      <p:to>
                                        <p:strVal val="visible"/>
                                      </p:to>
                                    </p:set>
                                    <p:anim calcmode="lin" valueType="num">
                                      <p:cBhvr additive="base">
                                        <p:cTn id="29" dur="2000" fill="hold"/>
                                        <p:tgtEl>
                                          <p:spTgt spid="8196"/>
                                        </p:tgtEl>
                                        <p:attrNameLst>
                                          <p:attrName>ppt_x</p:attrName>
                                        </p:attrNameLst>
                                      </p:cBhvr>
                                      <p:tavLst>
                                        <p:tav tm="0">
                                          <p:val>
                                            <p:strVal val="#ppt_x"/>
                                          </p:val>
                                        </p:tav>
                                        <p:tav tm="100000">
                                          <p:val>
                                            <p:strVal val="#ppt_x"/>
                                          </p:val>
                                        </p:tav>
                                      </p:tavLst>
                                    </p:anim>
                                    <p:anim calcmode="lin" valueType="num">
                                      <p:cBhvr additive="base">
                                        <p:cTn id="30" dur="2000" fill="hold"/>
                                        <p:tgtEl>
                                          <p:spTgt spid="819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קשיי העלייה השנייה</a:t>
            </a:r>
            <a:endParaRPr lang="he-IL" dirty="0"/>
          </a:p>
        </p:txBody>
      </p:sp>
      <p:sp>
        <p:nvSpPr>
          <p:cNvPr id="3" name="מציין מיקום תוכן 2"/>
          <p:cNvSpPr>
            <a:spLocks noGrp="1"/>
          </p:cNvSpPr>
          <p:nvPr>
            <p:ph idx="1"/>
          </p:nvPr>
        </p:nvSpPr>
        <p:spPr>
          <a:xfrm>
            <a:off x="2928926" y="1600200"/>
            <a:ext cx="5757874" cy="4525963"/>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p:spPr>
        <p:txBody>
          <a:bodyPr>
            <a:normAutofit fontScale="55000" lnSpcReduction="20000"/>
          </a:bodyPr>
          <a:lstStyle/>
          <a:p>
            <a:pPr>
              <a:buNone/>
            </a:pPr>
            <a:r>
              <a:rPr lang="he-IL" dirty="0" smtClean="0"/>
              <a:t>עולי </a:t>
            </a:r>
            <a:r>
              <a:rPr lang="he-IL" dirty="0" err="1" smtClean="0"/>
              <a:t>העליה</a:t>
            </a:r>
            <a:r>
              <a:rPr lang="he-IL" dirty="0" smtClean="0"/>
              <a:t> </a:t>
            </a:r>
            <a:r>
              <a:rPr lang="he-IL" dirty="0" err="1" smtClean="0"/>
              <a:t>השניה</a:t>
            </a:r>
            <a:r>
              <a:rPr lang="he-IL" dirty="0" smtClean="0"/>
              <a:t> חוו קשיים דומים לאלה שחוו עולי </a:t>
            </a:r>
            <a:r>
              <a:rPr lang="he-IL" dirty="0" err="1" smtClean="0"/>
              <a:t>העליה</a:t>
            </a:r>
            <a:r>
              <a:rPr lang="he-IL" dirty="0" smtClean="0"/>
              <a:t> הראשונה, בתוספת קשיים שעוררה האידיאולוגיה הסוציאליסטית שלהם.</a:t>
            </a:r>
            <a:endParaRPr lang="he-IL" u="sng" dirty="0" smtClean="0"/>
          </a:p>
          <a:p>
            <a:pPr>
              <a:buNone/>
            </a:pPr>
            <a:r>
              <a:rPr lang="he-IL" u="sng" dirty="0" smtClean="0"/>
              <a:t>כלכלית: </a:t>
            </a:r>
            <a:r>
              <a:rPr lang="he-IL" dirty="0" smtClean="0"/>
              <a:t>העולים הגיעו חסרי כל. הם היו תלויים </a:t>
            </a:r>
            <a:r>
              <a:rPr lang="he-IL" dirty="0" smtClean="0"/>
              <a:t>לחלוטין ביכולתם </a:t>
            </a:r>
            <a:r>
              <a:rPr lang="he-IL" dirty="0" smtClean="0"/>
              <a:t>לעבוד כפועלים, בעיקר במושבות העלייה הראשונה. שם לא שמחו לקבלם.</a:t>
            </a:r>
          </a:p>
          <a:p>
            <a:pPr>
              <a:buNone/>
            </a:pPr>
            <a:r>
              <a:rPr lang="he-IL" b="1" u="sng" dirty="0" smtClean="0">
                <a:solidFill>
                  <a:srgbClr val="FF0000"/>
                </a:solidFill>
              </a:rPr>
              <a:t>אידיאולוגית:</a:t>
            </a:r>
            <a:r>
              <a:rPr lang="he-IL" b="1" dirty="0" smtClean="0">
                <a:solidFill>
                  <a:srgbClr val="FF0000"/>
                </a:solidFill>
              </a:rPr>
              <a:t> כסוציאליסטים ראו הפועלים באיכרים במושבות 'בורגנים' - האויב המעמדי   שיש להלחם בו. אבל איכרי המושבות היו המעסיקים הפוטנציאלים, שקיום הפועלים היה תלוי בהם.</a:t>
            </a:r>
          </a:p>
          <a:p>
            <a:pPr>
              <a:buNone/>
            </a:pPr>
            <a:r>
              <a:rPr lang="he-IL" u="sng" dirty="0" smtClean="0"/>
              <a:t>חברתית:</a:t>
            </a:r>
            <a:r>
              <a:rPr lang="he-IL" dirty="0" smtClean="0"/>
              <a:t> הפועלים הצעירים שהגיעו למושבות חיו בקומונות שיתופיות, בנים ובנות יחד, והעדיפו דיונים אידיאולוגיים ומאבקים חברתיים על פני עבודת כפיים. הם דרשו שכר גבוה יותר משל הפועלים הערבים תמורת תפוקה נמוכה יותר, ואף ביקשו לסלק את הפועלים הערבים כדי לתת מקום ל"עבודה עברית". הסבלנות של האיכרים ל"צעירים הבעייתיים" נגמרה בשלב מסוים, והם נזרקו מהמושבות. </a:t>
            </a:r>
          </a:p>
          <a:p>
            <a:pPr>
              <a:buNone/>
            </a:pPr>
            <a:r>
              <a:rPr lang="he-IL" u="sng" dirty="0" smtClean="0"/>
              <a:t>אבטלה:</a:t>
            </a:r>
            <a:r>
              <a:rPr lang="he-IL" dirty="0" smtClean="0"/>
              <a:t> הפועלים המובטלים חזרו ליפו, על יד הנמל, וחיכו לישועה, רעבים ללחם. </a:t>
            </a:r>
            <a:endParaRPr lang="he-IL" u="sng" dirty="0"/>
          </a:p>
        </p:txBody>
      </p:sp>
      <p:pic>
        <p:nvPicPr>
          <p:cNvPr id="7170" name="Picture 2" descr="תוצאת תמונה עבור העליה השניה"/>
          <p:cNvPicPr>
            <a:picLocks noChangeAspect="1" noChangeArrowheads="1"/>
          </p:cNvPicPr>
          <p:nvPr/>
        </p:nvPicPr>
        <p:blipFill>
          <a:blip r:embed="rId2"/>
          <a:srcRect/>
          <a:stretch>
            <a:fillRect/>
          </a:stretch>
        </p:blipFill>
        <p:spPr bwMode="auto">
          <a:xfrm>
            <a:off x="285720" y="1000108"/>
            <a:ext cx="2419912" cy="2476518"/>
          </a:xfrm>
          <a:prstGeom prst="rect">
            <a:avLst/>
          </a:prstGeom>
          <a:noFill/>
        </p:spPr>
      </p:pic>
      <p:sp>
        <p:nvSpPr>
          <p:cNvPr id="7172" name="AutoShape 4" descr="תוצאת תמונה עבור העליה השני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174" name="Picture 6" descr="תוצאת תמונה עבור העליה השניה"/>
          <p:cNvPicPr>
            <a:picLocks noChangeAspect="1" noChangeArrowheads="1"/>
          </p:cNvPicPr>
          <p:nvPr/>
        </p:nvPicPr>
        <p:blipFill>
          <a:blip r:embed="rId3"/>
          <a:srcRect/>
          <a:stretch>
            <a:fillRect/>
          </a:stretch>
        </p:blipFill>
        <p:spPr bwMode="auto">
          <a:xfrm>
            <a:off x="214282" y="3571876"/>
            <a:ext cx="2319798" cy="1490652"/>
          </a:xfrm>
          <a:prstGeom prst="rect">
            <a:avLst/>
          </a:prstGeom>
          <a:noFill/>
        </p:spPr>
      </p:pic>
      <p:pic>
        <p:nvPicPr>
          <p:cNvPr id="7176" name="Picture 8" descr="עליות למגזין - העלייה השלישית"/>
          <p:cNvPicPr>
            <a:picLocks noChangeAspect="1" noChangeArrowheads="1"/>
          </p:cNvPicPr>
          <p:nvPr/>
        </p:nvPicPr>
        <p:blipFill>
          <a:blip r:embed="rId4" cstate="print"/>
          <a:srcRect/>
          <a:stretch>
            <a:fillRect/>
          </a:stretch>
        </p:blipFill>
        <p:spPr bwMode="auto">
          <a:xfrm>
            <a:off x="214282" y="5245333"/>
            <a:ext cx="2286016" cy="14031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1000" fill="hold"/>
                                        <p:tgtEl>
                                          <p:spTgt spid="7170"/>
                                        </p:tgtEl>
                                        <p:attrNameLst>
                                          <p:attrName>ppt_x</p:attrName>
                                        </p:attrNameLst>
                                      </p:cBhvr>
                                      <p:tavLst>
                                        <p:tav tm="0">
                                          <p:val>
                                            <p:strVal val="0-#ppt_w/2"/>
                                          </p:val>
                                        </p:tav>
                                        <p:tav tm="100000">
                                          <p:val>
                                            <p:strVal val="#ppt_x"/>
                                          </p:val>
                                        </p:tav>
                                      </p:tavLst>
                                    </p:anim>
                                    <p:anim calcmode="lin" valueType="num">
                                      <p:cBhvr additive="base">
                                        <p:cTn id="17" dur="1000" fill="hold"/>
                                        <p:tgtEl>
                                          <p:spTgt spid="7170"/>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additive="base">
                                        <p:cTn id="27" dur="1000" fill="hold"/>
                                        <p:tgtEl>
                                          <p:spTgt spid="7174"/>
                                        </p:tgtEl>
                                        <p:attrNameLst>
                                          <p:attrName>ppt_x</p:attrName>
                                        </p:attrNameLst>
                                      </p:cBhvr>
                                      <p:tavLst>
                                        <p:tav tm="0">
                                          <p:val>
                                            <p:strVal val="0-#ppt_w/2"/>
                                          </p:val>
                                        </p:tav>
                                        <p:tav tm="100000">
                                          <p:val>
                                            <p:strVal val="#ppt_x"/>
                                          </p:val>
                                        </p:tav>
                                      </p:tavLst>
                                    </p:anim>
                                    <p:anim calcmode="lin" valueType="num">
                                      <p:cBhvr additive="base">
                                        <p:cTn id="28" dur="10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ircle(out)">
                                      <p:cBhvr>
                                        <p:cTn id="33" dur="2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heckerboard(across)">
                                      <p:cBhvr>
                                        <p:cTn id="38" dur="1000"/>
                                        <p:tgtEl>
                                          <p:spTgt spid="3">
                                            <p:txEl>
                                              <p:pRg st="3" end="3"/>
                                            </p:txEl>
                                          </p:spTgt>
                                        </p:tgtEl>
                                      </p:cBhvr>
                                    </p:animEffect>
                                  </p:childTnLst>
                                </p:cTn>
                              </p:par>
                            </p:childTnLst>
                          </p:cTn>
                        </p:par>
                        <p:par>
                          <p:cTn id="39" fill="hold">
                            <p:stCondLst>
                              <p:cond delay="1000"/>
                            </p:stCondLst>
                            <p:childTnLst>
                              <p:par>
                                <p:cTn id="40" presetID="7" presetClass="entr" presetSubtype="4" fill="hold" nodeType="afterEffect">
                                  <p:stCondLst>
                                    <p:cond delay="0"/>
                                  </p:stCondLst>
                                  <p:childTnLst>
                                    <p:set>
                                      <p:cBhvr>
                                        <p:cTn id="41" dur="1" fill="hold">
                                          <p:stCondLst>
                                            <p:cond delay="0"/>
                                          </p:stCondLst>
                                        </p:cTn>
                                        <p:tgtEl>
                                          <p:spTgt spid="7176"/>
                                        </p:tgtEl>
                                        <p:attrNameLst>
                                          <p:attrName>style.visibility</p:attrName>
                                        </p:attrNameLst>
                                      </p:cBhvr>
                                      <p:to>
                                        <p:strVal val="visible"/>
                                      </p:to>
                                    </p:set>
                                    <p:anim calcmode="lin" valueType="num">
                                      <p:cBhvr additive="base">
                                        <p:cTn id="42" dur="1000" fill="hold"/>
                                        <p:tgtEl>
                                          <p:spTgt spid="7176"/>
                                        </p:tgtEl>
                                        <p:attrNameLst>
                                          <p:attrName>ppt_x</p:attrName>
                                        </p:attrNameLst>
                                      </p:cBhvr>
                                      <p:tavLst>
                                        <p:tav tm="0">
                                          <p:val>
                                            <p:strVal val="#ppt_x"/>
                                          </p:val>
                                        </p:tav>
                                        <p:tav tm="100000">
                                          <p:val>
                                            <p:strVal val="#ppt_x"/>
                                          </p:val>
                                        </p:tav>
                                      </p:tavLst>
                                    </p:anim>
                                    <p:anim calcmode="lin" valueType="num">
                                      <p:cBhvr additive="base">
                                        <p:cTn id="43" dur="10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דרכי ההתמודדות </a:t>
            </a:r>
            <a:endParaRPr lang="he-IL" dirty="0"/>
          </a:p>
        </p:txBody>
      </p:sp>
      <p:sp>
        <p:nvSpPr>
          <p:cNvPr id="3" name="מציין מיקום תוכן 2"/>
          <p:cNvSpPr>
            <a:spLocks noGrp="1"/>
          </p:cNvSpPr>
          <p:nvPr>
            <p:ph idx="1"/>
          </p:nvPr>
        </p:nvSpPr>
        <p:spPr>
          <a:xfrm>
            <a:off x="2643174" y="1500174"/>
            <a:ext cx="6043626" cy="5357826"/>
          </a:xfrm>
          <a:blipFill>
            <a:blip r:embed="rId2"/>
            <a:tile tx="0" ty="0" sx="100000" sy="100000" flip="none" algn="tl"/>
          </a:blipFill>
        </p:spPr>
        <p:txBody>
          <a:bodyPr>
            <a:normAutofit fontScale="55000" lnSpcReduction="20000"/>
          </a:bodyPr>
          <a:lstStyle/>
          <a:p>
            <a:pPr>
              <a:buNone/>
            </a:pPr>
            <a:r>
              <a:rPr lang="he-IL" b="1" dirty="0" smtClean="0"/>
              <a:t>קרוב ל-90% מהעולים בעליה </a:t>
            </a:r>
            <a:r>
              <a:rPr lang="he-IL" b="1" dirty="0" err="1" smtClean="0"/>
              <a:t>השניה</a:t>
            </a:r>
            <a:r>
              <a:rPr lang="he-IL" b="1" dirty="0" smtClean="0"/>
              <a:t> ירדו מהארץ </a:t>
            </a:r>
            <a:r>
              <a:rPr lang="he-IL" b="1" dirty="0" err="1" smtClean="0"/>
              <a:t>ביאוש</a:t>
            </a:r>
            <a:r>
              <a:rPr lang="he-IL" b="1" dirty="0" smtClean="0"/>
              <a:t>.</a:t>
            </a:r>
          </a:p>
          <a:p>
            <a:pPr>
              <a:buNone/>
            </a:pPr>
            <a:r>
              <a:rPr lang="he-IL" b="1" dirty="0" smtClean="0"/>
              <a:t>אלה שנשארו נאבקו על קיומם היומיומי, אם במושבות ואם בעבודות התשתית בעיר החדשה "אחוזת בית" (היא תל אביב).</a:t>
            </a:r>
          </a:p>
          <a:p>
            <a:pPr>
              <a:buNone/>
            </a:pPr>
            <a:r>
              <a:rPr lang="he-IL" b="1" dirty="0" smtClean="0"/>
              <a:t>סיוע המשרד הארץ ישראלי: בראותו את מצוקת העולים הצעירים החליט דר' רופין, מנהל המשרד, </a:t>
            </a:r>
            <a:r>
              <a:rPr lang="he-IL" b="1" dirty="0" smtClean="0"/>
              <a:t>לסייע. </a:t>
            </a:r>
            <a:r>
              <a:rPr lang="he-IL" b="1" dirty="0" smtClean="0"/>
              <a:t>הוא שלח </a:t>
            </a:r>
            <a:r>
              <a:rPr lang="he-IL" b="1" dirty="0" smtClean="0"/>
              <a:t>קבוצה לחוות </a:t>
            </a:r>
            <a:r>
              <a:rPr lang="he-IL" b="1" dirty="0" smtClean="0"/>
              <a:t>כינרת להכשרה חקלאית, במהלכה </a:t>
            </a:r>
            <a:r>
              <a:rPr lang="he-IL" b="1" dirty="0" smtClean="0"/>
              <a:t>יתפרנסו </a:t>
            </a:r>
            <a:r>
              <a:rPr lang="he-IL" b="1" dirty="0" smtClean="0"/>
              <a:t>מהעבודה בחווה עצמה, ובסיום ההכשרה יהיו חקלאים מיומנים שיוכלו למצוא עבודה כשכירים. </a:t>
            </a:r>
          </a:p>
          <a:p>
            <a:pPr>
              <a:buNone/>
            </a:pPr>
            <a:r>
              <a:rPr lang="he-IL" b="1" dirty="0" smtClean="0"/>
              <a:t>הפועלים הצעירים הצליחו להסתכסך גם עם מנהל החווה </a:t>
            </a:r>
            <a:r>
              <a:rPr lang="he-IL" b="1" dirty="0" err="1" smtClean="0"/>
              <a:t>– ברמן</a:t>
            </a:r>
            <a:r>
              <a:rPr lang="he-IL" b="1" dirty="0" smtClean="0"/>
              <a:t>.</a:t>
            </a:r>
          </a:p>
          <a:p>
            <a:pPr>
              <a:buNone/>
            </a:pPr>
            <a:r>
              <a:rPr lang="he-IL" b="1" dirty="0" smtClean="0"/>
              <a:t>דגניה: רופין התערב </a:t>
            </a:r>
            <a:r>
              <a:rPr lang="he-IL" b="1" dirty="0" smtClean="0"/>
              <a:t>בסכסוך. </a:t>
            </a:r>
            <a:r>
              <a:rPr lang="he-IL" b="1" dirty="0" smtClean="0"/>
              <a:t>הוא הציע לפועלים לקבל חלק מאדמות חוות כינרת ולנהל אותן בעצמם. הפועלים סרבו משום שכסוציאליסטים התנגדו לבעלות פרטית על קרקע ועל הציוד החקלאי. רופין הציע שהקרקע והציוד יהיו בבעלו ההסתדרות הציונית ויוחכרו לפועלים. את דמי השכירות ישלמו המתיישבים מתוך הכנסתם מחקלאות (לכשתהיה הכנסה). לכך הסכימו הפועלים. כך הוקמה קבוצת דגניה ב-1910.</a:t>
            </a:r>
          </a:p>
          <a:p>
            <a:pPr>
              <a:buNone/>
            </a:pPr>
            <a:r>
              <a:rPr lang="he-IL" b="1" dirty="0" smtClean="0"/>
              <a:t>הקבוצה: הצלחתה של קבוצת דגניה הולידה את רעיון הקבוצה (ואחר-כך הקיבוץ). בשנים הבאות הוקמו קבוצות נוספות, ועולים חדשים </a:t>
            </a:r>
            <a:r>
              <a:rPr lang="he-IL" b="1" dirty="0" smtClean="0"/>
              <a:t>התיישבו </a:t>
            </a:r>
            <a:r>
              <a:rPr lang="he-IL" b="1" dirty="0" smtClean="0"/>
              <a:t>בהן.</a:t>
            </a:r>
          </a:p>
        </p:txBody>
      </p:sp>
      <p:pic>
        <p:nvPicPr>
          <p:cNvPr id="6146" name="Picture 2" descr="תוצאת תמונה עבור העליה השניה"/>
          <p:cNvPicPr>
            <a:picLocks noChangeAspect="1" noChangeArrowheads="1"/>
          </p:cNvPicPr>
          <p:nvPr/>
        </p:nvPicPr>
        <p:blipFill>
          <a:blip r:embed="rId3"/>
          <a:srcRect/>
          <a:stretch>
            <a:fillRect/>
          </a:stretch>
        </p:blipFill>
        <p:spPr bwMode="auto">
          <a:xfrm>
            <a:off x="214282" y="4286256"/>
            <a:ext cx="2286016" cy="1367128"/>
          </a:xfrm>
          <a:prstGeom prst="rect">
            <a:avLst/>
          </a:prstGeom>
          <a:noFill/>
        </p:spPr>
      </p:pic>
      <p:pic>
        <p:nvPicPr>
          <p:cNvPr id="6148" name="Picture 4" descr="תוצאת תמונה עבור קבוצות העליה השניה"/>
          <p:cNvPicPr>
            <a:picLocks noChangeAspect="1" noChangeArrowheads="1"/>
          </p:cNvPicPr>
          <p:nvPr/>
        </p:nvPicPr>
        <p:blipFill>
          <a:blip r:embed="rId4" cstate="print"/>
          <a:srcRect/>
          <a:stretch>
            <a:fillRect/>
          </a:stretch>
        </p:blipFill>
        <p:spPr bwMode="auto">
          <a:xfrm>
            <a:off x="214282" y="1928802"/>
            <a:ext cx="2178375" cy="1357295"/>
          </a:xfrm>
          <a:prstGeom prst="rect">
            <a:avLst/>
          </a:prstGeom>
          <a:noFill/>
        </p:spPr>
      </p:pic>
      <p:sp>
        <p:nvSpPr>
          <p:cNvPr id="6" name="TextBox 5"/>
          <p:cNvSpPr txBox="1"/>
          <p:nvPr/>
        </p:nvSpPr>
        <p:spPr>
          <a:xfrm>
            <a:off x="214282" y="3357562"/>
            <a:ext cx="2256437" cy="461665"/>
          </a:xfrm>
          <a:prstGeom prst="rect">
            <a:avLst/>
          </a:prstGeom>
          <a:noFill/>
        </p:spPr>
        <p:txBody>
          <a:bodyPr wrap="square" rtlCol="1">
            <a:spAutoFit/>
          </a:bodyPr>
          <a:lstStyle/>
          <a:p>
            <a:r>
              <a:rPr lang="he-IL" sz="1200" dirty="0" smtClean="0"/>
              <a:t>חוות כינרת: חוות הכשרה בהפעלת המשרד הארץ ישראל</a:t>
            </a:r>
            <a:endParaRPr lang="he-IL" sz="1200" dirty="0"/>
          </a:p>
        </p:txBody>
      </p:sp>
      <p:sp>
        <p:nvSpPr>
          <p:cNvPr id="7" name="TextBox 6"/>
          <p:cNvSpPr txBox="1"/>
          <p:nvPr/>
        </p:nvSpPr>
        <p:spPr>
          <a:xfrm>
            <a:off x="500034" y="5786454"/>
            <a:ext cx="1657826" cy="276999"/>
          </a:xfrm>
          <a:prstGeom prst="rect">
            <a:avLst/>
          </a:prstGeom>
          <a:noFill/>
        </p:spPr>
        <p:txBody>
          <a:bodyPr wrap="none" rtlCol="1">
            <a:spAutoFit/>
          </a:bodyPr>
          <a:lstStyle/>
          <a:p>
            <a:r>
              <a:rPr lang="he-IL" sz="1200" dirty="0" smtClean="0"/>
              <a:t>דגניה, הקבוצה הראשונה</a:t>
            </a:r>
            <a:endParaRPr lang="he-IL"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2000"/>
                                        <p:tgtEl>
                                          <p:spTgt spid="3">
                                            <p:txEl>
                                              <p:pRg st="2" end="2"/>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additive="base">
                                        <p:cTn id="20" dur="2000" fill="hold"/>
                                        <p:tgtEl>
                                          <p:spTgt spid="6148"/>
                                        </p:tgtEl>
                                        <p:attrNameLst>
                                          <p:attrName>ppt_x</p:attrName>
                                        </p:attrNameLst>
                                      </p:cBhvr>
                                      <p:tavLst>
                                        <p:tav tm="0">
                                          <p:val>
                                            <p:strVal val="0-#ppt_w/2"/>
                                          </p:val>
                                        </p:tav>
                                        <p:tav tm="100000">
                                          <p:val>
                                            <p:strVal val="#ppt_x"/>
                                          </p:val>
                                        </p:tav>
                                      </p:tavLst>
                                    </p:anim>
                                    <p:anim calcmode="lin" valueType="num">
                                      <p:cBhvr additive="base">
                                        <p:cTn id="21" dur="2000" fill="hold"/>
                                        <p:tgtEl>
                                          <p:spTgt spid="614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0-#ppt_w/2"/>
                                          </p:val>
                                        </p:tav>
                                        <p:tav tm="100000">
                                          <p:val>
                                            <p:strVal val="#ppt_x"/>
                                          </p:val>
                                        </p:tav>
                                      </p:tavLst>
                                    </p:anim>
                                    <p:anim calcmode="lin" valueType="num">
                                      <p:cBhvr additive="base">
                                        <p:cTn id="25"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nodeType="clickEffect">
                                  <p:stCondLst>
                                    <p:cond delay="0"/>
                                  </p:stCondLst>
                                  <p:iterate type="lt">
                                    <p:tmPct val="10000"/>
                                  </p:iterate>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anim calcmode="lin" valueType="num">
                                      <p:cBhvr>
                                        <p:cTn id="37" dur="5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146"/>
                                        </p:tgtEl>
                                        <p:attrNameLst>
                                          <p:attrName>style.visibility</p:attrName>
                                        </p:attrNameLst>
                                      </p:cBhvr>
                                      <p:to>
                                        <p:strVal val="visible"/>
                                      </p:to>
                                    </p:set>
                                    <p:anim calcmode="lin" valueType="num">
                                      <p:cBhvr additive="base">
                                        <p:cTn id="41" dur="1000" fill="hold"/>
                                        <p:tgtEl>
                                          <p:spTgt spid="6146"/>
                                        </p:tgtEl>
                                        <p:attrNameLst>
                                          <p:attrName>ppt_x</p:attrName>
                                        </p:attrNameLst>
                                      </p:cBhvr>
                                      <p:tavLst>
                                        <p:tav tm="0">
                                          <p:val>
                                            <p:strVal val="#ppt_x"/>
                                          </p:val>
                                        </p:tav>
                                        <p:tav tm="100000">
                                          <p:val>
                                            <p:strVal val="#ppt_x"/>
                                          </p:val>
                                        </p:tav>
                                      </p:tavLst>
                                    </p:anim>
                                    <p:anim calcmode="lin" valueType="num">
                                      <p:cBhvr additive="base">
                                        <p:cTn id="42" dur="1000" fill="hold"/>
                                        <p:tgtEl>
                                          <p:spTgt spid="614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ppt_x"/>
                                          </p:val>
                                        </p:tav>
                                        <p:tav tm="100000">
                                          <p:val>
                                            <p:strVal val="#ppt_x"/>
                                          </p:val>
                                        </p:tav>
                                      </p:tavLst>
                                    </p:anim>
                                    <p:anim calcmode="lin" valueType="num">
                                      <p:cBhvr additive="base">
                                        <p:cTn id="4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הקבוצה והקיבוץ</a:t>
            </a:r>
            <a:endParaRPr lang="he-IL" dirty="0"/>
          </a:p>
        </p:txBody>
      </p:sp>
      <p:sp>
        <p:nvSpPr>
          <p:cNvPr id="3" name="מציין מיקום תוכן 2"/>
          <p:cNvSpPr>
            <a:spLocks noGrp="1"/>
          </p:cNvSpPr>
          <p:nvPr>
            <p:ph idx="1"/>
          </p:nvPr>
        </p:nvSpPr>
        <p:spPr>
          <a:xfrm>
            <a:off x="357158" y="1357298"/>
            <a:ext cx="8329642" cy="5357826"/>
          </a:xfrm>
          <a:solidFill>
            <a:srgbClr val="92D050"/>
          </a:solidFill>
        </p:spPr>
        <p:txBody>
          <a:bodyPr>
            <a:normAutofit fontScale="55000" lnSpcReduction="20000"/>
          </a:bodyPr>
          <a:lstStyle/>
          <a:p>
            <a:pPr>
              <a:buNone/>
            </a:pPr>
            <a:r>
              <a:rPr lang="he-IL" dirty="0" smtClean="0"/>
              <a:t>הקבוצה היא ישוב שיתופי חקלאי</a:t>
            </a:r>
            <a:r>
              <a:rPr lang="he-IL" dirty="0" smtClean="0"/>
              <a:t>.</a:t>
            </a:r>
          </a:p>
          <a:p>
            <a:pPr>
              <a:buNone/>
            </a:pPr>
            <a:endParaRPr lang="he-IL" dirty="0" smtClean="0"/>
          </a:p>
          <a:p>
            <a:pPr>
              <a:buNone/>
            </a:pPr>
            <a:r>
              <a:rPr lang="he-IL" b="1" dirty="0" smtClean="0"/>
              <a:t>גודל: </a:t>
            </a:r>
            <a:r>
              <a:rPr lang="he-IL" dirty="0" smtClean="0"/>
              <a:t>20-30 חברים וחברות. לא יותר, כדי לאפשר קשר אינטימי בין כל חברי הקבוצה</a:t>
            </a:r>
            <a:r>
              <a:rPr lang="he-IL" dirty="0" smtClean="0"/>
              <a:t>.</a:t>
            </a:r>
          </a:p>
          <a:p>
            <a:pPr>
              <a:buNone/>
            </a:pPr>
            <a:endParaRPr lang="he-IL" dirty="0" smtClean="0"/>
          </a:p>
          <a:p>
            <a:pPr>
              <a:buNone/>
            </a:pPr>
            <a:r>
              <a:rPr lang="he-IL" b="1" dirty="0" smtClean="0"/>
              <a:t>פרנסה</a:t>
            </a:r>
            <a:r>
              <a:rPr lang="he-IL" dirty="0" smtClean="0"/>
              <a:t>: הישוב מתפרנס מעבודה חקלאית בלבד, של חבריה בלבד. עבודת שכירים אסורה לחלוטין</a:t>
            </a:r>
            <a:r>
              <a:rPr lang="he-IL" dirty="0" smtClean="0"/>
              <a:t>.</a:t>
            </a:r>
          </a:p>
          <a:p>
            <a:pPr>
              <a:buNone/>
            </a:pPr>
            <a:endParaRPr lang="he-IL" dirty="0" smtClean="0"/>
          </a:p>
          <a:p>
            <a:pPr>
              <a:buNone/>
            </a:pPr>
            <a:r>
              <a:rPr lang="he-IL" b="1" dirty="0" smtClean="0"/>
              <a:t>רכוש</a:t>
            </a:r>
            <a:r>
              <a:rPr lang="he-IL" dirty="0" smtClean="0"/>
              <a:t>: אין רכוש פרטי, כל הרכוש משותף, כולל הבגדים והילדים</a:t>
            </a:r>
            <a:r>
              <a:rPr lang="he-IL" dirty="0" smtClean="0"/>
              <a:t>.</a:t>
            </a:r>
          </a:p>
          <a:p>
            <a:pPr>
              <a:buNone/>
            </a:pPr>
            <a:endParaRPr lang="he-IL" dirty="0" smtClean="0"/>
          </a:p>
          <a:p>
            <a:pPr>
              <a:buNone/>
            </a:pPr>
            <a:r>
              <a:rPr lang="he-IL" b="1" dirty="0" err="1" smtClean="0"/>
              <a:t>שיוויון</a:t>
            </a:r>
            <a:r>
              <a:rPr lang="he-IL" dirty="0" smtClean="0"/>
              <a:t>: כל החברים מקיימים </a:t>
            </a:r>
            <a:r>
              <a:rPr lang="he-IL" dirty="0" err="1" smtClean="0"/>
              <a:t>שיוויון</a:t>
            </a:r>
            <a:r>
              <a:rPr lang="he-IL" dirty="0" smtClean="0"/>
              <a:t> מלא ללא הבדל מין (גזע, דת ולאום ממילא היו </a:t>
            </a:r>
            <a:r>
              <a:rPr lang="he-IL" dirty="0" smtClean="0"/>
              <a:t>שווים)</a:t>
            </a:r>
          </a:p>
          <a:p>
            <a:pPr>
              <a:buNone/>
            </a:pPr>
            <a:endParaRPr lang="he-IL" dirty="0" smtClean="0"/>
          </a:p>
          <a:p>
            <a:pPr>
              <a:buNone/>
            </a:pPr>
            <a:r>
              <a:rPr lang="he-IL" b="1" dirty="0" smtClean="0"/>
              <a:t>תקנון</a:t>
            </a:r>
            <a:r>
              <a:rPr lang="he-IL" dirty="0" smtClean="0"/>
              <a:t>: בכל קבוצה נכתב תקנון להסדרת החיים במקום, שכלל נוהלי עבודה, ניהול תקציב </a:t>
            </a:r>
            <a:r>
              <a:rPr lang="he-IL" dirty="0" err="1" smtClean="0"/>
              <a:t>ושרותים</a:t>
            </a:r>
            <a:r>
              <a:rPr lang="he-IL" dirty="0" smtClean="0"/>
              <a:t> משותפים, קבלה לחברות, טיפול וחינוך הילדים וכדומה.  </a:t>
            </a:r>
            <a:endParaRPr lang="he-IL" dirty="0" smtClean="0"/>
          </a:p>
          <a:p>
            <a:pPr>
              <a:buNone/>
            </a:pPr>
            <a:endParaRPr lang="he-IL" dirty="0" smtClean="0"/>
          </a:p>
          <a:p>
            <a:pPr>
              <a:buNone/>
            </a:pPr>
            <a:r>
              <a:rPr lang="he-IL" b="1" dirty="0" smtClean="0">
                <a:solidFill>
                  <a:srgbClr val="7030A0"/>
                </a:solidFill>
              </a:rPr>
              <a:t>הקיבוץ</a:t>
            </a:r>
            <a:r>
              <a:rPr lang="he-IL" dirty="0" smtClean="0">
                <a:solidFill>
                  <a:srgbClr val="7030A0"/>
                </a:solidFill>
              </a:rPr>
              <a:t>: </a:t>
            </a:r>
            <a:r>
              <a:rPr lang="he-IL" dirty="0" smtClean="0">
                <a:solidFill>
                  <a:srgbClr val="7030A0"/>
                </a:solidFill>
              </a:rPr>
              <a:t>בתחילת שנות ה-20 (</a:t>
            </a:r>
            <a:r>
              <a:rPr lang="he-IL" dirty="0" err="1" smtClean="0">
                <a:solidFill>
                  <a:srgbClr val="7030A0"/>
                </a:solidFill>
              </a:rPr>
              <a:t>העליה</a:t>
            </a:r>
            <a:r>
              <a:rPr lang="he-IL" dirty="0" smtClean="0">
                <a:solidFill>
                  <a:srgbClr val="7030A0"/>
                </a:solidFill>
              </a:rPr>
              <a:t> השלישית) הורחב רעיון הקבוצה הקטנה לקיבוץ גדול, שהפרנסה שלו </a:t>
            </a:r>
            <a:r>
              <a:rPr lang="he-IL" dirty="0" smtClean="0">
                <a:solidFill>
                  <a:srgbClr val="7030A0"/>
                </a:solidFill>
              </a:rPr>
              <a:t>תכלול </a:t>
            </a:r>
            <a:r>
              <a:rPr lang="he-IL" dirty="0" smtClean="0">
                <a:solidFill>
                  <a:srgbClr val="7030A0"/>
                </a:solidFill>
              </a:rPr>
              <a:t>גם ענפי יצור לא חקלאיים. הגודל חייב ויתור על האינטימיות העמוקה שאפיינה את הקבוצה הקטנה, אך יתר העקרונות נשמרו. הקיבוץ הראשון </a:t>
            </a:r>
            <a:r>
              <a:rPr lang="he-IL" dirty="0" err="1" smtClean="0">
                <a:solidFill>
                  <a:srgbClr val="7030A0"/>
                </a:solidFill>
              </a:rPr>
              <a:t>– ע</a:t>
            </a:r>
            <a:r>
              <a:rPr lang="he-IL" dirty="0" smtClean="0">
                <a:solidFill>
                  <a:srgbClr val="7030A0"/>
                </a:solidFill>
              </a:rPr>
              <a:t>ין </a:t>
            </a:r>
            <a:r>
              <a:rPr lang="he-IL" dirty="0" err="1" smtClean="0">
                <a:solidFill>
                  <a:srgbClr val="7030A0"/>
                </a:solidFill>
              </a:rPr>
              <a:t>חרוד</a:t>
            </a:r>
            <a:r>
              <a:rPr lang="he-IL" dirty="0" smtClean="0">
                <a:solidFill>
                  <a:srgbClr val="7030A0"/>
                </a:solidFill>
              </a:rPr>
              <a:t> </a:t>
            </a:r>
            <a:r>
              <a:rPr lang="he-IL" dirty="0" err="1" smtClean="0">
                <a:solidFill>
                  <a:srgbClr val="7030A0"/>
                </a:solidFill>
              </a:rPr>
              <a:t>– ה</a:t>
            </a:r>
            <a:r>
              <a:rPr lang="he-IL" dirty="0" smtClean="0">
                <a:solidFill>
                  <a:srgbClr val="7030A0"/>
                </a:solidFill>
              </a:rPr>
              <a:t>וקם ב1921, וכבר מתחילתו היו </a:t>
            </a:r>
            <a:r>
              <a:rPr lang="he-IL" dirty="0" smtClean="0">
                <a:solidFill>
                  <a:srgbClr val="7030A0"/>
                </a:solidFill>
              </a:rPr>
              <a:t>בו </a:t>
            </a:r>
            <a:r>
              <a:rPr lang="he-IL" dirty="0" smtClean="0">
                <a:solidFill>
                  <a:srgbClr val="7030A0"/>
                </a:solidFill>
              </a:rPr>
              <a:t>קרוב ל100 חברים. במשך השנים הפכו כל הקבוצות לקיבוצים, שהגדולים שבהם מנו יותר מ-1000 חברים בשיאם.</a:t>
            </a:r>
            <a:endParaRPr lang="he-IL"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3" presetClass="entr" presetSubtype="32"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plus(out)">
                                      <p:cBhvr>
                                        <p:cTn id="31" dur="20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 calcmode="lin" valueType="num">
                                      <p:cBhvr additive="base">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ipe(up)">
                                      <p:cBhvr>
                                        <p:cTn id="4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תל אביב </a:t>
            </a:r>
            <a:r>
              <a:rPr lang="he-IL" dirty="0" err="1" smtClean="0"/>
              <a:t>– ההתישבות</a:t>
            </a:r>
            <a:r>
              <a:rPr lang="he-IL" dirty="0" smtClean="0"/>
              <a:t> העירונית</a:t>
            </a:r>
            <a:endParaRPr lang="he-IL" dirty="0"/>
          </a:p>
        </p:txBody>
      </p:sp>
      <p:sp>
        <p:nvSpPr>
          <p:cNvPr id="3" name="מציין מיקום תוכן 2"/>
          <p:cNvSpPr>
            <a:spLocks noGrp="1"/>
          </p:cNvSpPr>
          <p:nvPr>
            <p:ph idx="1"/>
          </p:nvPr>
        </p:nvSpPr>
        <p:spPr>
          <a:xfrm>
            <a:off x="2000232" y="1600200"/>
            <a:ext cx="6686568" cy="4972072"/>
          </a:xfrm>
          <a:solidFill>
            <a:srgbClr val="00B0F0"/>
          </a:solidFill>
        </p:spPr>
        <p:txBody>
          <a:bodyPr>
            <a:normAutofit fontScale="62500" lnSpcReduction="20000"/>
          </a:bodyPr>
          <a:lstStyle/>
          <a:p>
            <a:pPr>
              <a:buNone/>
            </a:pPr>
            <a:r>
              <a:rPr lang="he-IL" dirty="0" smtClean="0"/>
              <a:t>לא כל עולי </a:t>
            </a:r>
            <a:r>
              <a:rPr lang="he-IL" dirty="0" err="1" smtClean="0"/>
              <a:t>העליה</a:t>
            </a:r>
            <a:r>
              <a:rPr lang="he-IL" dirty="0" smtClean="0"/>
              <a:t> </a:t>
            </a:r>
            <a:r>
              <a:rPr lang="he-IL" dirty="0" err="1" smtClean="0"/>
              <a:t>השניה</a:t>
            </a:r>
            <a:r>
              <a:rPr lang="he-IL" dirty="0" smtClean="0"/>
              <a:t> היו סוציאליסטים. ה"בורגנים" שבהם העדיפו להתיישב בערים. חלקם התיישב בירושלים. </a:t>
            </a:r>
            <a:endParaRPr lang="he-IL" dirty="0" smtClean="0"/>
          </a:p>
          <a:p>
            <a:pPr>
              <a:buNone/>
            </a:pPr>
            <a:endParaRPr lang="he-IL" dirty="0" smtClean="0"/>
          </a:p>
          <a:p>
            <a:pPr>
              <a:buNone/>
            </a:pPr>
            <a:r>
              <a:rPr lang="he-IL" dirty="0" smtClean="0"/>
              <a:t>אחוזת בית </a:t>
            </a:r>
            <a:r>
              <a:rPr lang="he-IL" dirty="0" err="1" smtClean="0"/>
              <a:t>– ב</a:t>
            </a:r>
            <a:r>
              <a:rPr lang="he-IL" dirty="0" smtClean="0"/>
              <a:t>-1906 התכנסו כמאה איש בחולות שמצפון ליפו. הם הגרילו מגרשים בקרקע שנרכשה במקום, שם עתידה </a:t>
            </a:r>
            <a:r>
              <a:rPr lang="he-IL" dirty="0" err="1" smtClean="0"/>
              <a:t>היתה</a:t>
            </a:r>
            <a:r>
              <a:rPr lang="he-IL" dirty="0" smtClean="0"/>
              <a:t> לקום שכונה עירונית חדשה, שתהיה רשות </a:t>
            </a:r>
            <a:r>
              <a:rPr lang="he-IL" dirty="0" err="1" smtClean="0"/>
              <a:t>מוניציפלית</a:t>
            </a:r>
            <a:r>
              <a:rPr lang="he-IL" dirty="0" smtClean="0"/>
              <a:t> עצמאית.</a:t>
            </a:r>
          </a:p>
          <a:p>
            <a:pPr>
              <a:buNone/>
            </a:pPr>
            <a:r>
              <a:rPr lang="he-IL" dirty="0" smtClean="0"/>
              <a:t>ב-1909 הוקמו בתיה הראשונים של 'אחוזת בית'. השכונה תוכננה להיות 'עיר גנים' </a:t>
            </a:r>
            <a:r>
              <a:rPr lang="he-IL" dirty="0" err="1" smtClean="0"/>
              <a:t>– ר</a:t>
            </a:r>
            <a:r>
              <a:rPr lang="he-IL" dirty="0" smtClean="0"/>
              <a:t>עיון שצמח באירופה במטרה ליצור חיי עיר בריאים ונוחים עבור הבורגנות העמידה. רחובותיה תוכננו מראש: רחוב 'הרצל' הראשי ורחובות 'אחד העם', 'רוטשילד', 'לילינבלום' ויהודה הלוי הצולבים. תקנון הבניה קבע שכל כל הבתים שיבנו יהיו בני שתי קומות לכל היותר, מוקפים גינה, ויהיו בהם מים זורמים וחיבור לביוב מרכזי. בשכונה תוכננו גם מבני ציבור</a:t>
            </a:r>
            <a:r>
              <a:rPr lang="he-IL" dirty="0" smtClean="0"/>
              <a:t>.</a:t>
            </a:r>
          </a:p>
          <a:p>
            <a:pPr>
              <a:buNone/>
            </a:pPr>
            <a:r>
              <a:rPr lang="he-IL" dirty="0" smtClean="0"/>
              <a:t>תל </a:t>
            </a:r>
            <a:r>
              <a:rPr lang="he-IL" dirty="0" smtClean="0"/>
              <a:t>אביב: אחוזת בית צמחה לעיר העברית הראשונה בשם תל אביב. רחובותיה של אחוזת בית וחלק מבתיה קיימים עד היום בתל אביב.</a:t>
            </a:r>
            <a:endParaRPr lang="he-IL" dirty="0"/>
          </a:p>
        </p:txBody>
      </p:sp>
      <p:pic>
        <p:nvPicPr>
          <p:cNvPr id="3074" name="Picture 2" descr="https://upload.wikimedia.org/wikipedia/commons/thumb/2/26/Ahuzat_bait.jpg/220px-Ahuzat_bait.jpg"/>
          <p:cNvPicPr>
            <a:picLocks noChangeAspect="1" noChangeArrowheads="1"/>
          </p:cNvPicPr>
          <p:nvPr/>
        </p:nvPicPr>
        <p:blipFill>
          <a:blip r:embed="rId2"/>
          <a:srcRect/>
          <a:stretch>
            <a:fillRect/>
          </a:stretch>
        </p:blipFill>
        <p:spPr bwMode="auto">
          <a:xfrm>
            <a:off x="0" y="1428736"/>
            <a:ext cx="1975068" cy="2343150"/>
          </a:xfrm>
          <a:prstGeom prst="rect">
            <a:avLst/>
          </a:prstGeom>
          <a:noFill/>
        </p:spPr>
      </p:pic>
      <p:pic>
        <p:nvPicPr>
          <p:cNvPr id="3076" name="Picture 4" descr="https://upload.wikimedia.org/wikipedia/commons/thumb/b/b6/AhuzatBayit.jpg/250px-AhuzatBayit.jpg"/>
          <p:cNvPicPr>
            <a:picLocks noChangeAspect="1" noChangeArrowheads="1"/>
          </p:cNvPicPr>
          <p:nvPr/>
        </p:nvPicPr>
        <p:blipFill>
          <a:blip r:embed="rId3"/>
          <a:srcRect/>
          <a:stretch>
            <a:fillRect/>
          </a:stretch>
        </p:blipFill>
        <p:spPr bwMode="auto">
          <a:xfrm>
            <a:off x="214282" y="4286256"/>
            <a:ext cx="1652291" cy="2266943"/>
          </a:xfrm>
          <a:prstGeom prst="rect">
            <a:avLst/>
          </a:prstGeom>
          <a:noFill/>
        </p:spPr>
      </p:pic>
      <p:sp>
        <p:nvSpPr>
          <p:cNvPr id="6" name="TextBox 5"/>
          <p:cNvSpPr txBox="1"/>
          <p:nvPr/>
        </p:nvSpPr>
        <p:spPr>
          <a:xfrm>
            <a:off x="500034" y="3714752"/>
            <a:ext cx="1047082" cy="276999"/>
          </a:xfrm>
          <a:prstGeom prst="rect">
            <a:avLst/>
          </a:prstGeom>
          <a:noFill/>
        </p:spPr>
        <p:txBody>
          <a:bodyPr wrap="none" rtlCol="1">
            <a:spAutoFit/>
          </a:bodyPr>
          <a:lstStyle/>
          <a:p>
            <a:r>
              <a:rPr lang="he-IL" sz="1200" dirty="0" smtClean="0"/>
              <a:t>תכנית השכונה</a:t>
            </a:r>
            <a:endParaRPr lang="he-IL" sz="1200" dirty="0"/>
          </a:p>
        </p:txBody>
      </p:sp>
      <p:sp>
        <p:nvSpPr>
          <p:cNvPr id="7" name="TextBox 6"/>
          <p:cNvSpPr txBox="1"/>
          <p:nvPr/>
        </p:nvSpPr>
        <p:spPr>
          <a:xfrm>
            <a:off x="1928794" y="5786454"/>
            <a:ext cx="1256316" cy="461665"/>
          </a:xfrm>
          <a:prstGeom prst="rect">
            <a:avLst/>
          </a:prstGeom>
          <a:solidFill>
            <a:srgbClr val="FFC000"/>
          </a:solidFill>
        </p:spPr>
        <p:txBody>
          <a:bodyPr wrap="square" rtlCol="1">
            <a:spAutoFit/>
          </a:bodyPr>
          <a:lstStyle/>
          <a:p>
            <a:r>
              <a:rPr lang="he-IL" sz="1200" dirty="0" smtClean="0"/>
              <a:t>רחוב רוטשילד בתל אביב הקטנה</a:t>
            </a:r>
            <a:endParaRPr lang="he-IL"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right)">
                                      <p:cBhvr>
                                        <p:cTn id="18" dur="2000"/>
                                        <p:tgtEl>
                                          <p:spTgt spid="3">
                                            <p:txEl>
                                              <p:pRg st="3" end="3"/>
                                            </p:txEl>
                                          </p:spTgt>
                                        </p:tgtEl>
                                      </p:cBhvr>
                                    </p:animEffect>
                                  </p:childTnLst>
                                </p:cTn>
                              </p:par>
                              <p:par>
                                <p:cTn id="19" presetID="22" presetClass="entr" presetSubtype="1" fill="hold" nodeType="withEffect">
                                  <p:stCondLst>
                                    <p:cond delay="2000"/>
                                  </p:stCondLst>
                                  <p:childTnLst>
                                    <p:set>
                                      <p:cBhvr>
                                        <p:cTn id="20" dur="1" fill="hold">
                                          <p:stCondLst>
                                            <p:cond delay="0"/>
                                          </p:stCondLst>
                                        </p:cTn>
                                        <p:tgtEl>
                                          <p:spTgt spid="3074"/>
                                        </p:tgtEl>
                                        <p:attrNameLst>
                                          <p:attrName>style.visibility</p:attrName>
                                        </p:attrNameLst>
                                      </p:cBhvr>
                                      <p:to>
                                        <p:strVal val="visible"/>
                                      </p:to>
                                    </p:set>
                                    <p:animEffect transition="in" filter="wipe(up)">
                                      <p:cBhvr>
                                        <p:cTn id="21" dur="2000"/>
                                        <p:tgtEl>
                                          <p:spTgt spid="3074"/>
                                        </p:tgtEl>
                                      </p:cBhvr>
                                    </p:animEffect>
                                  </p:childTnLst>
                                </p:cTn>
                              </p:par>
                              <p:par>
                                <p:cTn id="22" presetID="1" presetClass="entr" presetSubtype="0" fill="hold" grpId="0" nodeType="withEffect">
                                  <p:stCondLst>
                                    <p:cond delay="300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4000"/>
                            </p:stCondLst>
                            <p:childTnLst>
                              <p:par>
                                <p:cTn id="25" presetID="13" presetClass="entr" presetSubtype="16" fill="hold" nodeType="afterEffect">
                                  <p:stCondLst>
                                    <p:cond delay="3000"/>
                                  </p:stCondLst>
                                  <p:childTnLst>
                                    <p:set>
                                      <p:cBhvr>
                                        <p:cTn id="26" dur="1" fill="hold">
                                          <p:stCondLst>
                                            <p:cond delay="0"/>
                                          </p:stCondLst>
                                        </p:cTn>
                                        <p:tgtEl>
                                          <p:spTgt spid="3076"/>
                                        </p:tgtEl>
                                        <p:attrNameLst>
                                          <p:attrName>style.visibility</p:attrName>
                                        </p:attrNameLst>
                                      </p:cBhvr>
                                      <p:to>
                                        <p:strVal val="visible"/>
                                      </p:to>
                                    </p:set>
                                    <p:animEffect transition="in" filter="plus(in)">
                                      <p:cBhvr>
                                        <p:cTn id="27" dur="2000"/>
                                        <p:tgtEl>
                                          <p:spTgt spid="3076"/>
                                        </p:tgtEl>
                                      </p:cBhvr>
                                    </p:animEffect>
                                  </p:childTnLst>
                                </p:cTn>
                              </p:par>
                            </p:childTnLst>
                          </p:cTn>
                        </p:par>
                        <p:par>
                          <p:cTn id="28" fill="hold">
                            <p:stCondLst>
                              <p:cond delay="90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plus(in)">
                                      <p:cBhvr>
                                        <p:cTn id="3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smtClean="0"/>
              <a:t>מפת התיישבות העלייה השנייה</a:t>
            </a:r>
            <a:endParaRPr lang="he-IL" dirty="0"/>
          </a:p>
        </p:txBody>
      </p:sp>
      <p:pic>
        <p:nvPicPr>
          <p:cNvPr id="1026" name="Picture 2" descr="יישובי העלייה הראשונה והשנייה 1881 - 1914"/>
          <p:cNvPicPr>
            <a:picLocks noChangeAspect="1" noChangeArrowheads="1"/>
          </p:cNvPicPr>
          <p:nvPr/>
        </p:nvPicPr>
        <p:blipFill>
          <a:blip r:embed="rId2"/>
          <a:srcRect/>
          <a:stretch>
            <a:fillRect/>
          </a:stretch>
        </p:blipFill>
        <p:spPr bwMode="auto">
          <a:xfrm>
            <a:off x="642910" y="1169083"/>
            <a:ext cx="3357586" cy="5534421"/>
          </a:xfrm>
          <a:prstGeom prst="rect">
            <a:avLst/>
          </a:prstGeom>
          <a:noFill/>
        </p:spPr>
      </p:pic>
      <p:sp>
        <p:nvSpPr>
          <p:cNvPr id="6" name="TextBox 5"/>
          <p:cNvSpPr txBox="1"/>
          <p:nvPr/>
        </p:nvSpPr>
        <p:spPr>
          <a:xfrm>
            <a:off x="4357686" y="1643050"/>
            <a:ext cx="3756653" cy="3970318"/>
          </a:xfrm>
          <a:prstGeom prst="rect">
            <a:avLst/>
          </a:prstGeom>
          <a:noFill/>
        </p:spPr>
        <p:txBody>
          <a:bodyPr wrap="square" rtlCol="1">
            <a:spAutoFit/>
          </a:bodyPr>
          <a:lstStyle/>
          <a:p>
            <a:r>
              <a:rPr lang="he-IL" dirty="0" smtClean="0"/>
              <a:t>במפה מוצגים ישובי העלייה השנייה בעיגולים שחורים </a:t>
            </a:r>
            <a:r>
              <a:rPr lang="he-IL" dirty="0" smtClean="0">
                <a:solidFill>
                  <a:schemeClr val="tx2">
                    <a:lumMod val="60000"/>
                    <a:lumOff val="40000"/>
                  </a:schemeClr>
                </a:solidFill>
              </a:rPr>
              <a:t>וכיתוב סגול </a:t>
            </a:r>
            <a:r>
              <a:rPr lang="he-IL" dirty="0" smtClean="0"/>
              <a:t>(עם תאריכי ההקמה),. וישובי העלייה הראשונה בעיגולים </a:t>
            </a:r>
            <a:r>
              <a:rPr lang="he-IL" dirty="0" smtClean="0">
                <a:solidFill>
                  <a:srgbClr val="FFC000"/>
                </a:solidFill>
              </a:rPr>
              <a:t>כתומים</a:t>
            </a:r>
            <a:r>
              <a:rPr lang="he-IL" dirty="0" smtClean="0"/>
              <a:t> וכיתוב שחור (עם תאריכי ההקמה). </a:t>
            </a:r>
          </a:p>
          <a:p>
            <a:r>
              <a:rPr lang="he-IL" dirty="0" smtClean="0"/>
              <a:t>ארבע ערי הקודש מופיעות בריבועים שחורים.</a:t>
            </a:r>
          </a:p>
          <a:p>
            <a:r>
              <a:rPr lang="he-IL" dirty="0" smtClean="0"/>
              <a:t>ישובים לא יהודיים מסומנים </a:t>
            </a:r>
            <a:r>
              <a:rPr lang="he-IL" dirty="0" smtClean="0">
                <a:solidFill>
                  <a:schemeClr val="bg1">
                    <a:lumMod val="75000"/>
                  </a:schemeClr>
                </a:solidFill>
              </a:rPr>
              <a:t>בריבוע אפור.</a:t>
            </a:r>
          </a:p>
          <a:p>
            <a:r>
              <a:rPr lang="he-IL" dirty="0" smtClean="0"/>
              <a:t>ניכר שישובי העלייה השנייה  קמו לרוב באותם </a:t>
            </a:r>
            <a:r>
              <a:rPr lang="he-IL" dirty="0" err="1" smtClean="0"/>
              <a:t>איזורים</a:t>
            </a:r>
            <a:r>
              <a:rPr lang="he-IL" dirty="0" smtClean="0"/>
              <a:t> בהן הוקמו מושבות העלייה הראשונה, כך שמפת ההתיישבות הציונית שמרה על צורתה מהעלייה הראשונה.</a:t>
            </a:r>
            <a:endParaRPr lang="he-IL" dirty="0"/>
          </a:p>
        </p:txBody>
      </p:sp>
      <p:sp>
        <p:nvSpPr>
          <p:cNvPr id="7" name="חץ מעוקל למעלה 6"/>
          <p:cNvSpPr/>
          <p:nvPr/>
        </p:nvSpPr>
        <p:spPr>
          <a:xfrm rot="12712548">
            <a:off x="2736942" y="2403547"/>
            <a:ext cx="1899828" cy="356553"/>
          </a:xfrm>
          <a:prstGeom prst="curvedUpArrow">
            <a:avLst>
              <a:gd name="adj1" fmla="val 25000"/>
              <a:gd name="adj2" fmla="val 50000"/>
              <a:gd name="adj3" fmla="val 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8" name="חץ מעוקל למטה 7"/>
          <p:cNvSpPr/>
          <p:nvPr/>
        </p:nvSpPr>
        <p:spPr>
          <a:xfrm rot="12164730">
            <a:off x="2694751" y="3005455"/>
            <a:ext cx="1931444" cy="285752"/>
          </a:xfrm>
          <a:prstGeom prst="curved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9" name="חץ מעוקל ימינה 8"/>
          <p:cNvSpPr/>
          <p:nvPr/>
        </p:nvSpPr>
        <p:spPr>
          <a:xfrm rot="3094342">
            <a:off x="3127761" y="2454529"/>
            <a:ext cx="357190" cy="2868762"/>
          </a:xfrm>
          <a:prstGeom prst="curved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0" name="חץ מעוקל למטה 9"/>
          <p:cNvSpPr/>
          <p:nvPr/>
        </p:nvSpPr>
        <p:spPr>
          <a:xfrm rot="8046482">
            <a:off x="2022692" y="4375103"/>
            <a:ext cx="3214710" cy="428628"/>
          </a:xfrm>
          <a:prstGeom prst="curved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2" name="צורה חופשית 11"/>
          <p:cNvSpPr/>
          <p:nvPr/>
        </p:nvSpPr>
        <p:spPr>
          <a:xfrm>
            <a:off x="1142976" y="1571612"/>
            <a:ext cx="1981810" cy="3766268"/>
          </a:xfrm>
          <a:custGeom>
            <a:avLst/>
            <a:gdLst>
              <a:gd name="connsiteX0" fmla="*/ 1910248 w 1981810"/>
              <a:gd name="connsiteY0" fmla="*/ 5301 h 3766268"/>
              <a:gd name="connsiteX1" fmla="*/ 1942054 w 1981810"/>
              <a:gd name="connsiteY1" fmla="*/ 13253 h 3766268"/>
              <a:gd name="connsiteX2" fmla="*/ 1950005 w 1981810"/>
              <a:gd name="connsiteY2" fmla="*/ 45058 h 3766268"/>
              <a:gd name="connsiteX3" fmla="*/ 1981810 w 1981810"/>
              <a:gd name="connsiteY3" fmla="*/ 100717 h 3766268"/>
              <a:gd name="connsiteX4" fmla="*/ 1973859 w 1981810"/>
              <a:gd name="connsiteY4" fmla="*/ 275646 h 3766268"/>
              <a:gd name="connsiteX5" fmla="*/ 1957956 w 1981810"/>
              <a:gd name="connsiteY5" fmla="*/ 402867 h 3766268"/>
              <a:gd name="connsiteX6" fmla="*/ 1942054 w 1981810"/>
              <a:gd name="connsiteY6" fmla="*/ 498282 h 3766268"/>
              <a:gd name="connsiteX7" fmla="*/ 1926151 w 1981810"/>
              <a:gd name="connsiteY7" fmla="*/ 561893 h 3766268"/>
              <a:gd name="connsiteX8" fmla="*/ 1918200 w 1981810"/>
              <a:gd name="connsiteY8" fmla="*/ 673211 h 3766268"/>
              <a:gd name="connsiteX9" fmla="*/ 1910248 w 1981810"/>
              <a:gd name="connsiteY9" fmla="*/ 720919 h 3766268"/>
              <a:gd name="connsiteX10" fmla="*/ 1902297 w 1981810"/>
              <a:gd name="connsiteY10" fmla="*/ 776578 h 3766268"/>
              <a:gd name="connsiteX11" fmla="*/ 1886395 w 1981810"/>
              <a:gd name="connsiteY11" fmla="*/ 903799 h 3766268"/>
              <a:gd name="connsiteX12" fmla="*/ 1878443 w 1981810"/>
              <a:gd name="connsiteY12" fmla="*/ 1110533 h 3766268"/>
              <a:gd name="connsiteX13" fmla="*/ 1870492 w 1981810"/>
              <a:gd name="connsiteY13" fmla="*/ 1134387 h 3766268"/>
              <a:gd name="connsiteX14" fmla="*/ 1862541 w 1981810"/>
              <a:gd name="connsiteY14" fmla="*/ 1309315 h 3766268"/>
              <a:gd name="connsiteX15" fmla="*/ 1854589 w 1981810"/>
              <a:gd name="connsiteY15" fmla="*/ 1380877 h 3766268"/>
              <a:gd name="connsiteX16" fmla="*/ 1838687 w 1981810"/>
              <a:gd name="connsiteY16" fmla="*/ 1404731 h 3766268"/>
              <a:gd name="connsiteX17" fmla="*/ 1822784 w 1981810"/>
              <a:gd name="connsiteY17" fmla="*/ 1452439 h 3766268"/>
              <a:gd name="connsiteX18" fmla="*/ 1814833 w 1981810"/>
              <a:gd name="connsiteY18" fmla="*/ 1476293 h 3766268"/>
              <a:gd name="connsiteX19" fmla="*/ 1798930 w 1981810"/>
              <a:gd name="connsiteY19" fmla="*/ 1539903 h 3766268"/>
              <a:gd name="connsiteX20" fmla="*/ 1783028 w 1981810"/>
              <a:gd name="connsiteY20" fmla="*/ 1563757 h 3766268"/>
              <a:gd name="connsiteX21" fmla="*/ 1775076 w 1981810"/>
              <a:gd name="connsiteY21" fmla="*/ 1587611 h 3766268"/>
              <a:gd name="connsiteX22" fmla="*/ 1759174 w 1981810"/>
              <a:gd name="connsiteY22" fmla="*/ 1611465 h 3766268"/>
              <a:gd name="connsiteX23" fmla="*/ 1743271 w 1981810"/>
              <a:gd name="connsiteY23" fmla="*/ 1659173 h 3766268"/>
              <a:gd name="connsiteX24" fmla="*/ 1727368 w 1981810"/>
              <a:gd name="connsiteY24" fmla="*/ 1786394 h 3766268"/>
              <a:gd name="connsiteX25" fmla="*/ 1687612 w 1981810"/>
              <a:gd name="connsiteY25" fmla="*/ 1834101 h 3766268"/>
              <a:gd name="connsiteX26" fmla="*/ 1631953 w 1981810"/>
              <a:gd name="connsiteY26" fmla="*/ 1810248 h 3766268"/>
              <a:gd name="connsiteX27" fmla="*/ 1608099 w 1981810"/>
              <a:gd name="connsiteY27" fmla="*/ 1802296 h 3766268"/>
              <a:gd name="connsiteX28" fmla="*/ 1584245 w 1981810"/>
              <a:gd name="connsiteY28" fmla="*/ 1786394 h 3766268"/>
              <a:gd name="connsiteX29" fmla="*/ 1552440 w 1981810"/>
              <a:gd name="connsiteY29" fmla="*/ 1778442 h 3766268"/>
              <a:gd name="connsiteX30" fmla="*/ 1528586 w 1981810"/>
              <a:gd name="connsiteY30" fmla="*/ 1770491 h 3766268"/>
              <a:gd name="connsiteX31" fmla="*/ 1488829 w 1981810"/>
              <a:gd name="connsiteY31" fmla="*/ 1762540 h 3766268"/>
              <a:gd name="connsiteX32" fmla="*/ 1441122 w 1981810"/>
              <a:gd name="connsiteY32" fmla="*/ 1746637 h 3766268"/>
              <a:gd name="connsiteX33" fmla="*/ 1433170 w 1981810"/>
              <a:gd name="connsiteY33" fmla="*/ 1722783 h 3766268"/>
              <a:gd name="connsiteX34" fmla="*/ 1361608 w 1981810"/>
              <a:gd name="connsiteY34" fmla="*/ 1667124 h 3766268"/>
              <a:gd name="connsiteX35" fmla="*/ 1313901 w 1981810"/>
              <a:gd name="connsiteY35" fmla="*/ 1643270 h 3766268"/>
              <a:gd name="connsiteX36" fmla="*/ 1266193 w 1981810"/>
              <a:gd name="connsiteY36" fmla="*/ 1635319 h 3766268"/>
              <a:gd name="connsiteX37" fmla="*/ 1242339 w 1981810"/>
              <a:gd name="connsiteY37" fmla="*/ 1627368 h 3766268"/>
              <a:gd name="connsiteX38" fmla="*/ 1123069 w 1981810"/>
              <a:gd name="connsiteY38" fmla="*/ 1619416 h 3766268"/>
              <a:gd name="connsiteX39" fmla="*/ 1051508 w 1981810"/>
              <a:gd name="connsiteY39" fmla="*/ 1595562 h 3766268"/>
              <a:gd name="connsiteX40" fmla="*/ 1027654 w 1981810"/>
              <a:gd name="connsiteY40" fmla="*/ 1587611 h 3766268"/>
              <a:gd name="connsiteX41" fmla="*/ 971995 w 1981810"/>
              <a:gd name="connsiteY41" fmla="*/ 1555806 h 3766268"/>
              <a:gd name="connsiteX42" fmla="*/ 924287 w 1981810"/>
              <a:gd name="connsiteY42" fmla="*/ 1524001 h 3766268"/>
              <a:gd name="connsiteX43" fmla="*/ 892482 w 1981810"/>
              <a:gd name="connsiteY43" fmla="*/ 1508098 h 3766268"/>
              <a:gd name="connsiteX44" fmla="*/ 844774 w 1981810"/>
              <a:gd name="connsiteY44" fmla="*/ 1492195 h 3766268"/>
              <a:gd name="connsiteX45" fmla="*/ 852725 w 1981810"/>
              <a:gd name="connsiteY45" fmla="*/ 1531952 h 3766268"/>
              <a:gd name="connsiteX46" fmla="*/ 868628 w 1981810"/>
              <a:gd name="connsiteY46" fmla="*/ 1579660 h 3766268"/>
              <a:gd name="connsiteX47" fmla="*/ 860676 w 1981810"/>
              <a:gd name="connsiteY47" fmla="*/ 1675075 h 3766268"/>
              <a:gd name="connsiteX48" fmla="*/ 844774 w 1981810"/>
              <a:gd name="connsiteY48" fmla="*/ 1722783 h 3766268"/>
              <a:gd name="connsiteX49" fmla="*/ 836822 w 1981810"/>
              <a:gd name="connsiteY49" fmla="*/ 1754588 h 3766268"/>
              <a:gd name="connsiteX50" fmla="*/ 828871 w 1981810"/>
              <a:gd name="connsiteY50" fmla="*/ 1802296 h 3766268"/>
              <a:gd name="connsiteX51" fmla="*/ 797066 w 1981810"/>
              <a:gd name="connsiteY51" fmla="*/ 1842053 h 3766268"/>
              <a:gd name="connsiteX52" fmla="*/ 789115 w 1981810"/>
              <a:gd name="connsiteY52" fmla="*/ 1865907 h 3766268"/>
              <a:gd name="connsiteX53" fmla="*/ 757309 w 1981810"/>
              <a:gd name="connsiteY53" fmla="*/ 1921566 h 3766268"/>
              <a:gd name="connsiteX54" fmla="*/ 773212 w 1981810"/>
              <a:gd name="connsiteY54" fmla="*/ 1945420 h 3766268"/>
              <a:gd name="connsiteX55" fmla="*/ 741407 w 1981810"/>
              <a:gd name="connsiteY55" fmla="*/ 2088543 h 3766268"/>
              <a:gd name="connsiteX56" fmla="*/ 733455 w 1981810"/>
              <a:gd name="connsiteY56" fmla="*/ 2120348 h 3766268"/>
              <a:gd name="connsiteX57" fmla="*/ 709602 w 1981810"/>
              <a:gd name="connsiteY57" fmla="*/ 2199861 h 3766268"/>
              <a:gd name="connsiteX58" fmla="*/ 701650 w 1981810"/>
              <a:gd name="connsiteY58" fmla="*/ 2271423 h 3766268"/>
              <a:gd name="connsiteX59" fmla="*/ 693699 w 1981810"/>
              <a:gd name="connsiteY59" fmla="*/ 2295277 h 3766268"/>
              <a:gd name="connsiteX60" fmla="*/ 685748 w 1981810"/>
              <a:gd name="connsiteY60" fmla="*/ 2398644 h 3766268"/>
              <a:gd name="connsiteX61" fmla="*/ 669845 w 1981810"/>
              <a:gd name="connsiteY61" fmla="*/ 2557670 h 3766268"/>
              <a:gd name="connsiteX62" fmla="*/ 661894 w 1981810"/>
              <a:gd name="connsiteY62" fmla="*/ 2684891 h 3766268"/>
              <a:gd name="connsiteX63" fmla="*/ 638040 w 1981810"/>
              <a:gd name="connsiteY63" fmla="*/ 2708745 h 3766268"/>
              <a:gd name="connsiteX64" fmla="*/ 622137 w 1981810"/>
              <a:gd name="connsiteY64" fmla="*/ 2732599 h 3766268"/>
              <a:gd name="connsiteX65" fmla="*/ 614186 w 1981810"/>
              <a:gd name="connsiteY65" fmla="*/ 2756453 h 3766268"/>
              <a:gd name="connsiteX66" fmla="*/ 574429 w 1981810"/>
              <a:gd name="connsiteY66" fmla="*/ 2828015 h 3766268"/>
              <a:gd name="connsiteX67" fmla="*/ 566478 w 1981810"/>
              <a:gd name="connsiteY67" fmla="*/ 2923430 h 3766268"/>
              <a:gd name="connsiteX68" fmla="*/ 558527 w 1981810"/>
              <a:gd name="connsiteY68" fmla="*/ 2947284 h 3766268"/>
              <a:gd name="connsiteX69" fmla="*/ 566478 w 1981810"/>
              <a:gd name="connsiteY69" fmla="*/ 3130164 h 3766268"/>
              <a:gd name="connsiteX70" fmla="*/ 550575 w 1981810"/>
              <a:gd name="connsiteY70" fmla="*/ 3265336 h 3766268"/>
              <a:gd name="connsiteX71" fmla="*/ 502868 w 1981810"/>
              <a:gd name="connsiteY71" fmla="*/ 3344849 h 3766268"/>
              <a:gd name="connsiteX72" fmla="*/ 471062 w 1981810"/>
              <a:gd name="connsiteY72" fmla="*/ 3392557 h 3766268"/>
              <a:gd name="connsiteX73" fmla="*/ 447208 w 1981810"/>
              <a:gd name="connsiteY73" fmla="*/ 3424362 h 3766268"/>
              <a:gd name="connsiteX74" fmla="*/ 431306 w 1981810"/>
              <a:gd name="connsiteY74" fmla="*/ 3448216 h 3766268"/>
              <a:gd name="connsiteX75" fmla="*/ 407452 w 1981810"/>
              <a:gd name="connsiteY75" fmla="*/ 3464119 h 3766268"/>
              <a:gd name="connsiteX76" fmla="*/ 351793 w 1981810"/>
              <a:gd name="connsiteY76" fmla="*/ 3527729 h 3766268"/>
              <a:gd name="connsiteX77" fmla="*/ 319988 w 1981810"/>
              <a:gd name="connsiteY77" fmla="*/ 3567486 h 3766268"/>
              <a:gd name="connsiteX78" fmla="*/ 272280 w 1981810"/>
              <a:gd name="connsiteY78" fmla="*/ 3615194 h 3766268"/>
              <a:gd name="connsiteX79" fmla="*/ 256377 w 1981810"/>
              <a:gd name="connsiteY79" fmla="*/ 3639048 h 3766268"/>
              <a:gd name="connsiteX80" fmla="*/ 232523 w 1981810"/>
              <a:gd name="connsiteY80" fmla="*/ 3654950 h 3766268"/>
              <a:gd name="connsiteX81" fmla="*/ 192767 w 1981810"/>
              <a:gd name="connsiteY81" fmla="*/ 3718561 h 3766268"/>
              <a:gd name="connsiteX82" fmla="*/ 184815 w 1981810"/>
              <a:gd name="connsiteY82" fmla="*/ 3742415 h 3766268"/>
              <a:gd name="connsiteX83" fmla="*/ 137108 w 1981810"/>
              <a:gd name="connsiteY83" fmla="*/ 3766268 h 3766268"/>
              <a:gd name="connsiteX84" fmla="*/ 89400 w 1981810"/>
              <a:gd name="connsiteY84" fmla="*/ 3742415 h 3766268"/>
              <a:gd name="connsiteX85" fmla="*/ 73497 w 1981810"/>
              <a:gd name="connsiteY85" fmla="*/ 3718561 h 3766268"/>
              <a:gd name="connsiteX86" fmla="*/ 49643 w 1981810"/>
              <a:gd name="connsiteY86" fmla="*/ 3702658 h 3766268"/>
              <a:gd name="connsiteX87" fmla="*/ 25789 w 1981810"/>
              <a:gd name="connsiteY87" fmla="*/ 3678804 h 3766268"/>
              <a:gd name="connsiteX88" fmla="*/ 17838 w 1981810"/>
              <a:gd name="connsiteY88" fmla="*/ 3654950 h 3766268"/>
              <a:gd name="connsiteX89" fmla="*/ 1935 w 1981810"/>
              <a:gd name="connsiteY89" fmla="*/ 3631096 h 3766268"/>
              <a:gd name="connsiteX90" fmla="*/ 9887 w 1981810"/>
              <a:gd name="connsiteY90" fmla="*/ 3567486 h 3766268"/>
              <a:gd name="connsiteX91" fmla="*/ 17838 w 1981810"/>
              <a:gd name="connsiteY91" fmla="*/ 3543632 h 3766268"/>
              <a:gd name="connsiteX92" fmla="*/ 49643 w 1981810"/>
              <a:gd name="connsiteY92" fmla="*/ 3495924 h 3766268"/>
              <a:gd name="connsiteX93" fmla="*/ 57595 w 1981810"/>
              <a:gd name="connsiteY93" fmla="*/ 3464119 h 3766268"/>
              <a:gd name="connsiteX94" fmla="*/ 65546 w 1981810"/>
              <a:gd name="connsiteY94" fmla="*/ 3440265 h 3766268"/>
              <a:gd name="connsiteX95" fmla="*/ 73497 w 1981810"/>
              <a:gd name="connsiteY95" fmla="*/ 3328947 h 3766268"/>
              <a:gd name="connsiteX96" fmla="*/ 89400 w 1981810"/>
              <a:gd name="connsiteY96" fmla="*/ 3281239 h 3766268"/>
              <a:gd name="connsiteX97" fmla="*/ 97351 w 1981810"/>
              <a:gd name="connsiteY97" fmla="*/ 3257385 h 3766268"/>
              <a:gd name="connsiteX98" fmla="*/ 105302 w 1981810"/>
              <a:gd name="connsiteY98" fmla="*/ 3233531 h 3766268"/>
              <a:gd name="connsiteX99" fmla="*/ 113254 w 1981810"/>
              <a:gd name="connsiteY99" fmla="*/ 3122213 h 3766268"/>
              <a:gd name="connsiteX100" fmla="*/ 160962 w 1981810"/>
              <a:gd name="connsiteY100" fmla="*/ 3026797 h 3766268"/>
              <a:gd name="connsiteX101" fmla="*/ 184815 w 1981810"/>
              <a:gd name="connsiteY101" fmla="*/ 2994992 h 3766268"/>
              <a:gd name="connsiteX102" fmla="*/ 224572 w 1981810"/>
              <a:gd name="connsiteY102" fmla="*/ 2931381 h 3766268"/>
              <a:gd name="connsiteX103" fmla="*/ 248426 w 1981810"/>
              <a:gd name="connsiteY103" fmla="*/ 2875722 h 3766268"/>
              <a:gd name="connsiteX104" fmla="*/ 264328 w 1981810"/>
              <a:gd name="connsiteY104" fmla="*/ 2828015 h 3766268"/>
              <a:gd name="connsiteX105" fmla="*/ 272280 w 1981810"/>
              <a:gd name="connsiteY105" fmla="*/ 2804161 h 3766268"/>
              <a:gd name="connsiteX106" fmla="*/ 280231 w 1981810"/>
              <a:gd name="connsiteY106" fmla="*/ 2780307 h 3766268"/>
              <a:gd name="connsiteX107" fmla="*/ 288182 w 1981810"/>
              <a:gd name="connsiteY107" fmla="*/ 2605378 h 3766268"/>
              <a:gd name="connsiteX108" fmla="*/ 312036 w 1981810"/>
              <a:gd name="connsiteY108" fmla="*/ 2517914 h 3766268"/>
              <a:gd name="connsiteX109" fmla="*/ 319988 w 1981810"/>
              <a:gd name="connsiteY109" fmla="*/ 2486108 h 3766268"/>
              <a:gd name="connsiteX110" fmla="*/ 343842 w 1981810"/>
              <a:gd name="connsiteY110" fmla="*/ 2422498 h 3766268"/>
              <a:gd name="connsiteX111" fmla="*/ 359744 w 1981810"/>
              <a:gd name="connsiteY111" fmla="*/ 2207813 h 3766268"/>
              <a:gd name="connsiteX112" fmla="*/ 375647 w 1981810"/>
              <a:gd name="connsiteY112" fmla="*/ 2152154 h 3766268"/>
              <a:gd name="connsiteX113" fmla="*/ 399501 w 1981810"/>
              <a:gd name="connsiteY113" fmla="*/ 2072641 h 3766268"/>
              <a:gd name="connsiteX114" fmla="*/ 415403 w 1981810"/>
              <a:gd name="connsiteY114" fmla="*/ 2040835 h 3766268"/>
              <a:gd name="connsiteX115" fmla="*/ 439257 w 1981810"/>
              <a:gd name="connsiteY115" fmla="*/ 2016981 h 3766268"/>
              <a:gd name="connsiteX116" fmla="*/ 455160 w 1981810"/>
              <a:gd name="connsiteY116" fmla="*/ 1993128 h 3766268"/>
              <a:gd name="connsiteX117" fmla="*/ 463111 w 1981810"/>
              <a:gd name="connsiteY117" fmla="*/ 1961322 h 3766268"/>
              <a:gd name="connsiteX118" fmla="*/ 471062 w 1981810"/>
              <a:gd name="connsiteY118" fmla="*/ 1937468 h 3766268"/>
              <a:gd name="connsiteX119" fmla="*/ 479014 w 1981810"/>
              <a:gd name="connsiteY119" fmla="*/ 1857955 h 3766268"/>
              <a:gd name="connsiteX120" fmla="*/ 502868 w 1981810"/>
              <a:gd name="connsiteY120" fmla="*/ 1738686 h 3766268"/>
              <a:gd name="connsiteX121" fmla="*/ 518770 w 1981810"/>
              <a:gd name="connsiteY121" fmla="*/ 1603514 h 3766268"/>
              <a:gd name="connsiteX122" fmla="*/ 534673 w 1981810"/>
              <a:gd name="connsiteY122" fmla="*/ 1579660 h 3766268"/>
              <a:gd name="connsiteX123" fmla="*/ 550575 w 1981810"/>
              <a:gd name="connsiteY123" fmla="*/ 1420634 h 3766268"/>
              <a:gd name="connsiteX124" fmla="*/ 566478 w 1981810"/>
              <a:gd name="connsiteY124" fmla="*/ 1396780 h 3766268"/>
              <a:gd name="connsiteX125" fmla="*/ 574429 w 1981810"/>
              <a:gd name="connsiteY125" fmla="*/ 1372926 h 3766268"/>
              <a:gd name="connsiteX126" fmla="*/ 598283 w 1981810"/>
              <a:gd name="connsiteY126" fmla="*/ 1357023 h 3766268"/>
              <a:gd name="connsiteX127" fmla="*/ 622137 w 1981810"/>
              <a:gd name="connsiteY127" fmla="*/ 1333169 h 3766268"/>
              <a:gd name="connsiteX128" fmla="*/ 645991 w 1981810"/>
              <a:gd name="connsiteY128" fmla="*/ 1349072 h 3766268"/>
              <a:gd name="connsiteX129" fmla="*/ 669845 w 1981810"/>
              <a:gd name="connsiteY129" fmla="*/ 1357023 h 3766268"/>
              <a:gd name="connsiteX130" fmla="*/ 693699 w 1981810"/>
              <a:gd name="connsiteY130" fmla="*/ 1380877 h 3766268"/>
              <a:gd name="connsiteX131" fmla="*/ 709602 w 1981810"/>
              <a:gd name="connsiteY131" fmla="*/ 1349072 h 3766268"/>
              <a:gd name="connsiteX132" fmla="*/ 717553 w 1981810"/>
              <a:gd name="connsiteY132" fmla="*/ 1317267 h 3766268"/>
              <a:gd name="connsiteX133" fmla="*/ 741407 w 1981810"/>
              <a:gd name="connsiteY133" fmla="*/ 1341121 h 3766268"/>
              <a:gd name="connsiteX134" fmla="*/ 805017 w 1981810"/>
              <a:gd name="connsiteY134" fmla="*/ 1364975 h 3766268"/>
              <a:gd name="connsiteX135" fmla="*/ 900433 w 1981810"/>
              <a:gd name="connsiteY135" fmla="*/ 1396780 h 3766268"/>
              <a:gd name="connsiteX136" fmla="*/ 932238 w 1981810"/>
              <a:gd name="connsiteY136" fmla="*/ 1404731 h 3766268"/>
              <a:gd name="connsiteX137" fmla="*/ 956092 w 1981810"/>
              <a:gd name="connsiteY137" fmla="*/ 1412682 h 3766268"/>
              <a:gd name="connsiteX138" fmla="*/ 987897 w 1981810"/>
              <a:gd name="connsiteY138" fmla="*/ 1420634 h 3766268"/>
              <a:gd name="connsiteX139" fmla="*/ 1011751 w 1981810"/>
              <a:gd name="connsiteY139" fmla="*/ 1428585 h 3766268"/>
              <a:gd name="connsiteX140" fmla="*/ 1186680 w 1981810"/>
              <a:gd name="connsiteY140" fmla="*/ 1436536 h 3766268"/>
              <a:gd name="connsiteX141" fmla="*/ 1210534 w 1981810"/>
              <a:gd name="connsiteY141" fmla="*/ 1452439 h 3766268"/>
              <a:gd name="connsiteX142" fmla="*/ 1234388 w 1981810"/>
              <a:gd name="connsiteY142" fmla="*/ 1460390 h 3766268"/>
              <a:gd name="connsiteX143" fmla="*/ 1266193 w 1981810"/>
              <a:gd name="connsiteY143" fmla="*/ 1468341 h 3766268"/>
              <a:gd name="connsiteX144" fmla="*/ 1305949 w 1981810"/>
              <a:gd name="connsiteY144" fmla="*/ 1476293 h 3766268"/>
              <a:gd name="connsiteX145" fmla="*/ 1353657 w 1981810"/>
              <a:gd name="connsiteY145" fmla="*/ 1492195 h 3766268"/>
              <a:gd name="connsiteX146" fmla="*/ 1449073 w 1981810"/>
              <a:gd name="connsiteY146" fmla="*/ 1484244 h 3766268"/>
              <a:gd name="connsiteX147" fmla="*/ 1496781 w 1981810"/>
              <a:gd name="connsiteY147" fmla="*/ 1452439 h 3766268"/>
              <a:gd name="connsiteX148" fmla="*/ 1512683 w 1981810"/>
              <a:gd name="connsiteY148" fmla="*/ 1428585 h 3766268"/>
              <a:gd name="connsiteX149" fmla="*/ 1520635 w 1981810"/>
              <a:gd name="connsiteY149" fmla="*/ 1372926 h 3766268"/>
              <a:gd name="connsiteX150" fmla="*/ 1528586 w 1981810"/>
              <a:gd name="connsiteY150" fmla="*/ 1349072 h 3766268"/>
              <a:gd name="connsiteX151" fmla="*/ 1504732 w 1981810"/>
              <a:gd name="connsiteY151" fmla="*/ 1269559 h 3766268"/>
              <a:gd name="connsiteX152" fmla="*/ 1496781 w 1981810"/>
              <a:gd name="connsiteY152" fmla="*/ 1245705 h 3766268"/>
              <a:gd name="connsiteX153" fmla="*/ 1512683 w 1981810"/>
              <a:gd name="connsiteY153" fmla="*/ 1102581 h 3766268"/>
              <a:gd name="connsiteX154" fmla="*/ 1520635 w 1981810"/>
              <a:gd name="connsiteY154" fmla="*/ 1078728 h 3766268"/>
              <a:gd name="connsiteX155" fmla="*/ 1544488 w 1981810"/>
              <a:gd name="connsiteY155" fmla="*/ 1046922 h 3766268"/>
              <a:gd name="connsiteX156" fmla="*/ 1576294 w 1981810"/>
              <a:gd name="connsiteY156" fmla="*/ 999215 h 3766268"/>
              <a:gd name="connsiteX157" fmla="*/ 1592196 w 1981810"/>
              <a:gd name="connsiteY157" fmla="*/ 951507 h 3766268"/>
              <a:gd name="connsiteX158" fmla="*/ 1600148 w 1981810"/>
              <a:gd name="connsiteY158" fmla="*/ 895848 h 3766268"/>
              <a:gd name="connsiteX159" fmla="*/ 1624002 w 1981810"/>
              <a:gd name="connsiteY159" fmla="*/ 816335 h 3766268"/>
              <a:gd name="connsiteX160" fmla="*/ 1639904 w 1981810"/>
              <a:gd name="connsiteY160" fmla="*/ 792481 h 3766268"/>
              <a:gd name="connsiteX161" fmla="*/ 1687612 w 1981810"/>
              <a:gd name="connsiteY161" fmla="*/ 728870 h 3766268"/>
              <a:gd name="connsiteX162" fmla="*/ 1703515 w 1981810"/>
              <a:gd name="connsiteY162" fmla="*/ 697065 h 3766268"/>
              <a:gd name="connsiteX163" fmla="*/ 1743271 w 1981810"/>
              <a:gd name="connsiteY163" fmla="*/ 633455 h 3766268"/>
              <a:gd name="connsiteX164" fmla="*/ 1767125 w 1981810"/>
              <a:gd name="connsiteY164" fmla="*/ 601649 h 3766268"/>
              <a:gd name="connsiteX165" fmla="*/ 1775076 w 1981810"/>
              <a:gd name="connsiteY165" fmla="*/ 514185 h 3766268"/>
              <a:gd name="connsiteX166" fmla="*/ 1759174 w 1981810"/>
              <a:gd name="connsiteY166" fmla="*/ 251792 h 3766268"/>
              <a:gd name="connsiteX167" fmla="*/ 1767125 w 1981810"/>
              <a:gd name="connsiteY167" fmla="*/ 53009 h 3766268"/>
              <a:gd name="connsiteX168" fmla="*/ 1798930 w 1981810"/>
              <a:gd name="connsiteY168" fmla="*/ 5301 h 3766268"/>
              <a:gd name="connsiteX169" fmla="*/ 1846638 w 1981810"/>
              <a:gd name="connsiteY169" fmla="*/ 45058 h 3766268"/>
              <a:gd name="connsiteX170" fmla="*/ 1910248 w 1981810"/>
              <a:gd name="connsiteY170" fmla="*/ 5301 h 37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981810" h="3766268">
                <a:moveTo>
                  <a:pt x="1910248" y="5301"/>
                </a:moveTo>
                <a:cubicBezTo>
                  <a:pt x="1926151" y="0"/>
                  <a:pt x="1934327" y="5526"/>
                  <a:pt x="1942054" y="13253"/>
                </a:cubicBezTo>
                <a:cubicBezTo>
                  <a:pt x="1949781" y="20980"/>
                  <a:pt x="1946168" y="34826"/>
                  <a:pt x="1950005" y="45058"/>
                </a:cubicBezTo>
                <a:cubicBezTo>
                  <a:pt x="1958651" y="68113"/>
                  <a:pt x="1968630" y="80946"/>
                  <a:pt x="1981810" y="100717"/>
                </a:cubicBezTo>
                <a:cubicBezTo>
                  <a:pt x="1979160" y="159027"/>
                  <a:pt x="1977500" y="217390"/>
                  <a:pt x="1973859" y="275646"/>
                </a:cubicBezTo>
                <a:cubicBezTo>
                  <a:pt x="1967453" y="378152"/>
                  <a:pt x="1968382" y="324678"/>
                  <a:pt x="1957956" y="402867"/>
                </a:cubicBezTo>
                <a:cubicBezTo>
                  <a:pt x="1937866" y="553535"/>
                  <a:pt x="1961510" y="426943"/>
                  <a:pt x="1942054" y="498282"/>
                </a:cubicBezTo>
                <a:cubicBezTo>
                  <a:pt x="1936303" y="519368"/>
                  <a:pt x="1926151" y="561893"/>
                  <a:pt x="1926151" y="561893"/>
                </a:cubicBezTo>
                <a:cubicBezTo>
                  <a:pt x="1923501" y="598999"/>
                  <a:pt x="1921902" y="636195"/>
                  <a:pt x="1918200" y="673211"/>
                </a:cubicBezTo>
                <a:cubicBezTo>
                  <a:pt x="1916596" y="689253"/>
                  <a:pt x="1912700" y="704984"/>
                  <a:pt x="1910248" y="720919"/>
                </a:cubicBezTo>
                <a:cubicBezTo>
                  <a:pt x="1907398" y="739442"/>
                  <a:pt x="1904259" y="757940"/>
                  <a:pt x="1902297" y="776578"/>
                </a:cubicBezTo>
                <a:cubicBezTo>
                  <a:pt x="1889412" y="898991"/>
                  <a:pt x="1903465" y="835516"/>
                  <a:pt x="1886395" y="903799"/>
                </a:cubicBezTo>
                <a:cubicBezTo>
                  <a:pt x="1883744" y="972710"/>
                  <a:pt x="1883188" y="1041734"/>
                  <a:pt x="1878443" y="1110533"/>
                </a:cubicBezTo>
                <a:cubicBezTo>
                  <a:pt x="1877866" y="1118895"/>
                  <a:pt x="1871160" y="1126032"/>
                  <a:pt x="1870492" y="1134387"/>
                </a:cubicBezTo>
                <a:cubicBezTo>
                  <a:pt x="1865837" y="1192571"/>
                  <a:pt x="1866299" y="1251067"/>
                  <a:pt x="1862541" y="1309315"/>
                </a:cubicBezTo>
                <a:cubicBezTo>
                  <a:pt x="1860996" y="1333266"/>
                  <a:pt x="1860410" y="1357593"/>
                  <a:pt x="1854589" y="1380877"/>
                </a:cubicBezTo>
                <a:cubicBezTo>
                  <a:pt x="1852271" y="1390148"/>
                  <a:pt x="1842568" y="1395998"/>
                  <a:pt x="1838687" y="1404731"/>
                </a:cubicBezTo>
                <a:cubicBezTo>
                  <a:pt x="1831879" y="1420049"/>
                  <a:pt x="1828085" y="1436536"/>
                  <a:pt x="1822784" y="1452439"/>
                </a:cubicBezTo>
                <a:cubicBezTo>
                  <a:pt x="1820134" y="1460390"/>
                  <a:pt x="1816477" y="1468074"/>
                  <a:pt x="1814833" y="1476293"/>
                </a:cubicBezTo>
                <a:cubicBezTo>
                  <a:pt x="1811807" y="1491421"/>
                  <a:pt x="1807082" y="1523599"/>
                  <a:pt x="1798930" y="1539903"/>
                </a:cubicBezTo>
                <a:cubicBezTo>
                  <a:pt x="1794656" y="1548450"/>
                  <a:pt x="1787302" y="1555210"/>
                  <a:pt x="1783028" y="1563757"/>
                </a:cubicBezTo>
                <a:cubicBezTo>
                  <a:pt x="1779280" y="1571254"/>
                  <a:pt x="1778824" y="1580114"/>
                  <a:pt x="1775076" y="1587611"/>
                </a:cubicBezTo>
                <a:cubicBezTo>
                  <a:pt x="1770802" y="1596158"/>
                  <a:pt x="1763055" y="1602732"/>
                  <a:pt x="1759174" y="1611465"/>
                </a:cubicBezTo>
                <a:cubicBezTo>
                  <a:pt x="1752366" y="1626783"/>
                  <a:pt x="1743271" y="1659173"/>
                  <a:pt x="1743271" y="1659173"/>
                </a:cubicBezTo>
                <a:cubicBezTo>
                  <a:pt x="1742400" y="1668752"/>
                  <a:pt x="1737228" y="1760100"/>
                  <a:pt x="1727368" y="1786394"/>
                </a:cubicBezTo>
                <a:cubicBezTo>
                  <a:pt x="1720725" y="1804109"/>
                  <a:pt x="1699989" y="1821724"/>
                  <a:pt x="1687612" y="1834101"/>
                </a:cubicBezTo>
                <a:cubicBezTo>
                  <a:pt x="1621424" y="1817554"/>
                  <a:pt x="1686860" y="1837701"/>
                  <a:pt x="1631953" y="1810248"/>
                </a:cubicBezTo>
                <a:cubicBezTo>
                  <a:pt x="1624456" y="1806500"/>
                  <a:pt x="1615596" y="1806044"/>
                  <a:pt x="1608099" y="1802296"/>
                </a:cubicBezTo>
                <a:cubicBezTo>
                  <a:pt x="1599552" y="1798022"/>
                  <a:pt x="1593029" y="1790158"/>
                  <a:pt x="1584245" y="1786394"/>
                </a:cubicBezTo>
                <a:cubicBezTo>
                  <a:pt x="1574201" y="1782089"/>
                  <a:pt x="1562948" y="1781444"/>
                  <a:pt x="1552440" y="1778442"/>
                </a:cubicBezTo>
                <a:cubicBezTo>
                  <a:pt x="1544381" y="1776139"/>
                  <a:pt x="1536717" y="1772524"/>
                  <a:pt x="1528586" y="1770491"/>
                </a:cubicBezTo>
                <a:cubicBezTo>
                  <a:pt x="1515475" y="1767213"/>
                  <a:pt x="1501868" y="1766096"/>
                  <a:pt x="1488829" y="1762540"/>
                </a:cubicBezTo>
                <a:cubicBezTo>
                  <a:pt x="1472657" y="1758129"/>
                  <a:pt x="1441122" y="1746637"/>
                  <a:pt x="1441122" y="1746637"/>
                </a:cubicBezTo>
                <a:cubicBezTo>
                  <a:pt x="1438471" y="1738686"/>
                  <a:pt x="1437819" y="1729757"/>
                  <a:pt x="1433170" y="1722783"/>
                </a:cubicBezTo>
                <a:cubicBezTo>
                  <a:pt x="1418222" y="1700361"/>
                  <a:pt x="1380565" y="1679762"/>
                  <a:pt x="1361608" y="1667124"/>
                </a:cubicBezTo>
                <a:cubicBezTo>
                  <a:pt x="1340162" y="1652826"/>
                  <a:pt x="1338593" y="1648757"/>
                  <a:pt x="1313901" y="1643270"/>
                </a:cubicBezTo>
                <a:cubicBezTo>
                  <a:pt x="1298163" y="1639773"/>
                  <a:pt x="1281931" y="1638816"/>
                  <a:pt x="1266193" y="1635319"/>
                </a:cubicBezTo>
                <a:cubicBezTo>
                  <a:pt x="1258011" y="1633501"/>
                  <a:pt x="1250669" y="1628294"/>
                  <a:pt x="1242339" y="1627368"/>
                </a:cubicBezTo>
                <a:cubicBezTo>
                  <a:pt x="1202738" y="1622968"/>
                  <a:pt x="1162826" y="1622067"/>
                  <a:pt x="1123069" y="1619416"/>
                </a:cubicBezTo>
                <a:lnTo>
                  <a:pt x="1051508" y="1595562"/>
                </a:lnTo>
                <a:lnTo>
                  <a:pt x="1027654" y="1587611"/>
                </a:lnTo>
                <a:cubicBezTo>
                  <a:pt x="945152" y="1532608"/>
                  <a:pt x="1072858" y="1616323"/>
                  <a:pt x="971995" y="1555806"/>
                </a:cubicBezTo>
                <a:cubicBezTo>
                  <a:pt x="955606" y="1545973"/>
                  <a:pt x="941382" y="1532549"/>
                  <a:pt x="924287" y="1524001"/>
                </a:cubicBezTo>
                <a:cubicBezTo>
                  <a:pt x="913685" y="1518700"/>
                  <a:pt x="903487" y="1512500"/>
                  <a:pt x="892482" y="1508098"/>
                </a:cubicBezTo>
                <a:cubicBezTo>
                  <a:pt x="876918" y="1501872"/>
                  <a:pt x="844774" y="1492195"/>
                  <a:pt x="844774" y="1492195"/>
                </a:cubicBezTo>
                <a:cubicBezTo>
                  <a:pt x="847424" y="1505447"/>
                  <a:pt x="849169" y="1518913"/>
                  <a:pt x="852725" y="1531952"/>
                </a:cubicBezTo>
                <a:cubicBezTo>
                  <a:pt x="857136" y="1548124"/>
                  <a:pt x="868628" y="1579660"/>
                  <a:pt x="868628" y="1579660"/>
                </a:cubicBezTo>
                <a:cubicBezTo>
                  <a:pt x="865977" y="1611465"/>
                  <a:pt x="865923" y="1643594"/>
                  <a:pt x="860676" y="1675075"/>
                </a:cubicBezTo>
                <a:cubicBezTo>
                  <a:pt x="857920" y="1691610"/>
                  <a:pt x="848840" y="1706521"/>
                  <a:pt x="844774" y="1722783"/>
                </a:cubicBezTo>
                <a:cubicBezTo>
                  <a:pt x="842123" y="1733385"/>
                  <a:pt x="838965" y="1743872"/>
                  <a:pt x="836822" y="1754588"/>
                </a:cubicBezTo>
                <a:cubicBezTo>
                  <a:pt x="833660" y="1770397"/>
                  <a:pt x="835542" y="1787619"/>
                  <a:pt x="828871" y="1802296"/>
                </a:cubicBezTo>
                <a:cubicBezTo>
                  <a:pt x="821848" y="1817746"/>
                  <a:pt x="807668" y="1828801"/>
                  <a:pt x="797066" y="1842053"/>
                </a:cubicBezTo>
                <a:cubicBezTo>
                  <a:pt x="794416" y="1850004"/>
                  <a:pt x="793273" y="1858630"/>
                  <a:pt x="789115" y="1865907"/>
                </a:cubicBezTo>
                <a:cubicBezTo>
                  <a:pt x="750602" y="1933305"/>
                  <a:pt x="775543" y="1866869"/>
                  <a:pt x="757309" y="1921566"/>
                </a:cubicBezTo>
                <a:cubicBezTo>
                  <a:pt x="762610" y="1929517"/>
                  <a:pt x="773212" y="1935864"/>
                  <a:pt x="773212" y="1945420"/>
                </a:cubicBezTo>
                <a:cubicBezTo>
                  <a:pt x="773212" y="2090448"/>
                  <a:pt x="768512" y="2016263"/>
                  <a:pt x="741407" y="2088543"/>
                </a:cubicBezTo>
                <a:cubicBezTo>
                  <a:pt x="737570" y="2098775"/>
                  <a:pt x="736595" y="2109881"/>
                  <a:pt x="733455" y="2120348"/>
                </a:cubicBezTo>
                <a:cubicBezTo>
                  <a:pt x="704425" y="2217115"/>
                  <a:pt x="727924" y="2126570"/>
                  <a:pt x="709602" y="2199861"/>
                </a:cubicBezTo>
                <a:cubicBezTo>
                  <a:pt x="706951" y="2223715"/>
                  <a:pt x="705596" y="2247749"/>
                  <a:pt x="701650" y="2271423"/>
                </a:cubicBezTo>
                <a:cubicBezTo>
                  <a:pt x="700272" y="2279690"/>
                  <a:pt x="694739" y="2286960"/>
                  <a:pt x="693699" y="2295277"/>
                </a:cubicBezTo>
                <a:cubicBezTo>
                  <a:pt x="689413" y="2329568"/>
                  <a:pt x="688047" y="2364163"/>
                  <a:pt x="685748" y="2398644"/>
                </a:cubicBezTo>
                <a:cubicBezTo>
                  <a:pt x="675897" y="2546403"/>
                  <a:pt x="692330" y="2490213"/>
                  <a:pt x="669845" y="2557670"/>
                </a:cubicBezTo>
                <a:cubicBezTo>
                  <a:pt x="667195" y="2600077"/>
                  <a:pt x="670647" y="2643313"/>
                  <a:pt x="661894" y="2684891"/>
                </a:cubicBezTo>
                <a:cubicBezTo>
                  <a:pt x="659577" y="2695895"/>
                  <a:pt x="645239" y="2700106"/>
                  <a:pt x="638040" y="2708745"/>
                </a:cubicBezTo>
                <a:cubicBezTo>
                  <a:pt x="631922" y="2716086"/>
                  <a:pt x="627438" y="2724648"/>
                  <a:pt x="622137" y="2732599"/>
                </a:cubicBezTo>
                <a:cubicBezTo>
                  <a:pt x="619487" y="2740550"/>
                  <a:pt x="618256" y="2749126"/>
                  <a:pt x="614186" y="2756453"/>
                </a:cubicBezTo>
                <a:cubicBezTo>
                  <a:pt x="568616" y="2838481"/>
                  <a:pt x="592423" y="2774037"/>
                  <a:pt x="574429" y="2828015"/>
                </a:cubicBezTo>
                <a:cubicBezTo>
                  <a:pt x="571779" y="2859820"/>
                  <a:pt x="570696" y="2891795"/>
                  <a:pt x="566478" y="2923430"/>
                </a:cubicBezTo>
                <a:cubicBezTo>
                  <a:pt x="565370" y="2931738"/>
                  <a:pt x="558527" y="2938903"/>
                  <a:pt x="558527" y="2947284"/>
                </a:cubicBezTo>
                <a:cubicBezTo>
                  <a:pt x="558527" y="3008302"/>
                  <a:pt x="563828" y="3069204"/>
                  <a:pt x="566478" y="3130164"/>
                </a:cubicBezTo>
                <a:cubicBezTo>
                  <a:pt x="561177" y="3175221"/>
                  <a:pt x="559064" y="3220769"/>
                  <a:pt x="550575" y="3265336"/>
                </a:cubicBezTo>
                <a:cubicBezTo>
                  <a:pt x="545573" y="3291594"/>
                  <a:pt x="509889" y="3323788"/>
                  <a:pt x="502868" y="3344849"/>
                </a:cubicBezTo>
                <a:cubicBezTo>
                  <a:pt x="489342" y="3385425"/>
                  <a:pt x="503550" y="3354654"/>
                  <a:pt x="471062" y="3392557"/>
                </a:cubicBezTo>
                <a:cubicBezTo>
                  <a:pt x="462438" y="3402619"/>
                  <a:pt x="454911" y="3413578"/>
                  <a:pt x="447208" y="3424362"/>
                </a:cubicBezTo>
                <a:cubicBezTo>
                  <a:pt x="441654" y="3432138"/>
                  <a:pt x="438063" y="3441459"/>
                  <a:pt x="431306" y="3448216"/>
                </a:cubicBezTo>
                <a:cubicBezTo>
                  <a:pt x="424549" y="3454973"/>
                  <a:pt x="415403" y="3458818"/>
                  <a:pt x="407452" y="3464119"/>
                </a:cubicBezTo>
                <a:cubicBezTo>
                  <a:pt x="370346" y="3519778"/>
                  <a:pt x="391550" y="3501226"/>
                  <a:pt x="351793" y="3527729"/>
                </a:cubicBezTo>
                <a:cubicBezTo>
                  <a:pt x="337974" y="3569187"/>
                  <a:pt x="354060" y="3537199"/>
                  <a:pt x="319988" y="3567486"/>
                </a:cubicBezTo>
                <a:cubicBezTo>
                  <a:pt x="303179" y="3582427"/>
                  <a:pt x="284755" y="3596482"/>
                  <a:pt x="272280" y="3615194"/>
                </a:cubicBezTo>
                <a:cubicBezTo>
                  <a:pt x="266979" y="3623145"/>
                  <a:pt x="263134" y="3632291"/>
                  <a:pt x="256377" y="3639048"/>
                </a:cubicBezTo>
                <a:cubicBezTo>
                  <a:pt x="249620" y="3645805"/>
                  <a:pt x="240474" y="3649649"/>
                  <a:pt x="232523" y="3654950"/>
                </a:cubicBezTo>
                <a:cubicBezTo>
                  <a:pt x="213599" y="3711724"/>
                  <a:pt x="230568" y="3693360"/>
                  <a:pt x="192767" y="3718561"/>
                </a:cubicBezTo>
                <a:cubicBezTo>
                  <a:pt x="190116" y="3726512"/>
                  <a:pt x="190051" y="3735870"/>
                  <a:pt x="184815" y="3742415"/>
                </a:cubicBezTo>
                <a:cubicBezTo>
                  <a:pt x="173605" y="3756428"/>
                  <a:pt x="152822" y="3761030"/>
                  <a:pt x="137108" y="3766268"/>
                </a:cubicBezTo>
                <a:cubicBezTo>
                  <a:pt x="117708" y="3759801"/>
                  <a:pt x="104814" y="3757828"/>
                  <a:pt x="89400" y="3742415"/>
                </a:cubicBezTo>
                <a:cubicBezTo>
                  <a:pt x="82643" y="3735658"/>
                  <a:pt x="80254" y="3725318"/>
                  <a:pt x="73497" y="3718561"/>
                </a:cubicBezTo>
                <a:cubicBezTo>
                  <a:pt x="66740" y="3711804"/>
                  <a:pt x="56984" y="3708776"/>
                  <a:pt x="49643" y="3702658"/>
                </a:cubicBezTo>
                <a:cubicBezTo>
                  <a:pt x="41004" y="3695459"/>
                  <a:pt x="33740" y="3686755"/>
                  <a:pt x="25789" y="3678804"/>
                </a:cubicBezTo>
                <a:cubicBezTo>
                  <a:pt x="23139" y="3670853"/>
                  <a:pt x="21586" y="3662447"/>
                  <a:pt x="17838" y="3654950"/>
                </a:cubicBezTo>
                <a:cubicBezTo>
                  <a:pt x="13564" y="3646403"/>
                  <a:pt x="2800" y="3640613"/>
                  <a:pt x="1935" y="3631096"/>
                </a:cubicBezTo>
                <a:cubicBezTo>
                  <a:pt x="0" y="3609815"/>
                  <a:pt x="6064" y="3588510"/>
                  <a:pt x="9887" y="3567486"/>
                </a:cubicBezTo>
                <a:cubicBezTo>
                  <a:pt x="11386" y="3559240"/>
                  <a:pt x="13768" y="3550959"/>
                  <a:pt x="17838" y="3543632"/>
                </a:cubicBezTo>
                <a:cubicBezTo>
                  <a:pt x="27120" y="3526925"/>
                  <a:pt x="49643" y="3495924"/>
                  <a:pt x="49643" y="3495924"/>
                </a:cubicBezTo>
                <a:cubicBezTo>
                  <a:pt x="52294" y="3485322"/>
                  <a:pt x="54593" y="3474627"/>
                  <a:pt x="57595" y="3464119"/>
                </a:cubicBezTo>
                <a:cubicBezTo>
                  <a:pt x="59898" y="3456060"/>
                  <a:pt x="64567" y="3448589"/>
                  <a:pt x="65546" y="3440265"/>
                </a:cubicBezTo>
                <a:cubicBezTo>
                  <a:pt x="69892" y="3403319"/>
                  <a:pt x="67979" y="3365736"/>
                  <a:pt x="73497" y="3328947"/>
                </a:cubicBezTo>
                <a:cubicBezTo>
                  <a:pt x="75984" y="3312370"/>
                  <a:pt x="84099" y="3297142"/>
                  <a:pt x="89400" y="3281239"/>
                </a:cubicBezTo>
                <a:lnTo>
                  <a:pt x="97351" y="3257385"/>
                </a:lnTo>
                <a:lnTo>
                  <a:pt x="105302" y="3233531"/>
                </a:lnTo>
                <a:cubicBezTo>
                  <a:pt x="107953" y="3196425"/>
                  <a:pt x="107736" y="3159002"/>
                  <a:pt x="113254" y="3122213"/>
                </a:cubicBezTo>
                <a:cubicBezTo>
                  <a:pt x="118986" y="3083997"/>
                  <a:pt x="138344" y="3056956"/>
                  <a:pt x="160962" y="3026797"/>
                </a:cubicBezTo>
                <a:cubicBezTo>
                  <a:pt x="168913" y="3016195"/>
                  <a:pt x="177792" y="3006230"/>
                  <a:pt x="184815" y="2994992"/>
                </a:cubicBezTo>
                <a:cubicBezTo>
                  <a:pt x="239386" y="2907678"/>
                  <a:pt x="157000" y="3021479"/>
                  <a:pt x="224572" y="2931381"/>
                </a:cubicBezTo>
                <a:cubicBezTo>
                  <a:pt x="250167" y="2854597"/>
                  <a:pt x="209122" y="2973981"/>
                  <a:pt x="248426" y="2875722"/>
                </a:cubicBezTo>
                <a:cubicBezTo>
                  <a:pt x="254651" y="2860158"/>
                  <a:pt x="259027" y="2843917"/>
                  <a:pt x="264328" y="2828015"/>
                </a:cubicBezTo>
                <a:lnTo>
                  <a:pt x="272280" y="2804161"/>
                </a:lnTo>
                <a:lnTo>
                  <a:pt x="280231" y="2780307"/>
                </a:lnTo>
                <a:cubicBezTo>
                  <a:pt x="282881" y="2721997"/>
                  <a:pt x="282374" y="2663458"/>
                  <a:pt x="288182" y="2605378"/>
                </a:cubicBezTo>
                <a:cubicBezTo>
                  <a:pt x="292542" y="2561781"/>
                  <a:pt x="302380" y="2551710"/>
                  <a:pt x="312036" y="2517914"/>
                </a:cubicBezTo>
                <a:cubicBezTo>
                  <a:pt x="315038" y="2507406"/>
                  <a:pt x="316151" y="2496341"/>
                  <a:pt x="319988" y="2486108"/>
                </a:cubicBezTo>
                <a:cubicBezTo>
                  <a:pt x="351174" y="2402945"/>
                  <a:pt x="323429" y="2504140"/>
                  <a:pt x="343842" y="2422498"/>
                </a:cubicBezTo>
                <a:cubicBezTo>
                  <a:pt x="346568" y="2378875"/>
                  <a:pt x="352804" y="2259864"/>
                  <a:pt x="359744" y="2207813"/>
                </a:cubicBezTo>
                <a:cubicBezTo>
                  <a:pt x="362852" y="2184501"/>
                  <a:pt x="369512" y="2173625"/>
                  <a:pt x="375647" y="2152154"/>
                </a:cubicBezTo>
                <a:cubicBezTo>
                  <a:pt x="383259" y="2125513"/>
                  <a:pt x="386898" y="2097848"/>
                  <a:pt x="399501" y="2072641"/>
                </a:cubicBezTo>
                <a:cubicBezTo>
                  <a:pt x="404802" y="2062039"/>
                  <a:pt x="408514" y="2050480"/>
                  <a:pt x="415403" y="2040835"/>
                </a:cubicBezTo>
                <a:cubicBezTo>
                  <a:pt x="421939" y="2031685"/>
                  <a:pt x="432058" y="2025619"/>
                  <a:pt x="439257" y="2016981"/>
                </a:cubicBezTo>
                <a:cubicBezTo>
                  <a:pt x="445375" y="2009640"/>
                  <a:pt x="449859" y="2001079"/>
                  <a:pt x="455160" y="1993128"/>
                </a:cubicBezTo>
                <a:cubicBezTo>
                  <a:pt x="457810" y="1982526"/>
                  <a:pt x="460109" y="1971830"/>
                  <a:pt x="463111" y="1961322"/>
                </a:cubicBezTo>
                <a:cubicBezTo>
                  <a:pt x="465413" y="1953263"/>
                  <a:pt x="469788" y="1945752"/>
                  <a:pt x="471062" y="1937468"/>
                </a:cubicBezTo>
                <a:cubicBezTo>
                  <a:pt x="475112" y="1911141"/>
                  <a:pt x="475415" y="1884347"/>
                  <a:pt x="479014" y="1857955"/>
                </a:cubicBezTo>
                <a:cubicBezTo>
                  <a:pt x="490978" y="1770218"/>
                  <a:pt x="486101" y="1788984"/>
                  <a:pt x="502868" y="1738686"/>
                </a:cubicBezTo>
                <a:cubicBezTo>
                  <a:pt x="503587" y="1729340"/>
                  <a:pt x="504990" y="1635668"/>
                  <a:pt x="518770" y="1603514"/>
                </a:cubicBezTo>
                <a:cubicBezTo>
                  <a:pt x="522534" y="1594730"/>
                  <a:pt x="529372" y="1587611"/>
                  <a:pt x="534673" y="1579660"/>
                </a:cubicBezTo>
                <a:cubicBezTo>
                  <a:pt x="535137" y="1571771"/>
                  <a:pt x="529833" y="1462118"/>
                  <a:pt x="550575" y="1420634"/>
                </a:cubicBezTo>
                <a:cubicBezTo>
                  <a:pt x="554849" y="1412087"/>
                  <a:pt x="561177" y="1404731"/>
                  <a:pt x="566478" y="1396780"/>
                </a:cubicBezTo>
                <a:cubicBezTo>
                  <a:pt x="569128" y="1388829"/>
                  <a:pt x="569193" y="1379471"/>
                  <a:pt x="574429" y="1372926"/>
                </a:cubicBezTo>
                <a:cubicBezTo>
                  <a:pt x="580399" y="1365464"/>
                  <a:pt x="590942" y="1363141"/>
                  <a:pt x="598283" y="1357023"/>
                </a:cubicBezTo>
                <a:cubicBezTo>
                  <a:pt x="606922" y="1349824"/>
                  <a:pt x="614186" y="1341120"/>
                  <a:pt x="622137" y="1333169"/>
                </a:cubicBezTo>
                <a:cubicBezTo>
                  <a:pt x="630088" y="1338470"/>
                  <a:pt x="637444" y="1344798"/>
                  <a:pt x="645991" y="1349072"/>
                </a:cubicBezTo>
                <a:cubicBezTo>
                  <a:pt x="653488" y="1352820"/>
                  <a:pt x="662871" y="1352374"/>
                  <a:pt x="669845" y="1357023"/>
                </a:cubicBezTo>
                <a:cubicBezTo>
                  <a:pt x="679201" y="1363260"/>
                  <a:pt x="685748" y="1372926"/>
                  <a:pt x="693699" y="1380877"/>
                </a:cubicBezTo>
                <a:cubicBezTo>
                  <a:pt x="699000" y="1370275"/>
                  <a:pt x="705440" y="1360170"/>
                  <a:pt x="709602" y="1349072"/>
                </a:cubicBezTo>
                <a:cubicBezTo>
                  <a:pt x="713439" y="1338840"/>
                  <a:pt x="706951" y="1319917"/>
                  <a:pt x="717553" y="1317267"/>
                </a:cubicBezTo>
                <a:cubicBezTo>
                  <a:pt x="728462" y="1314540"/>
                  <a:pt x="732257" y="1334585"/>
                  <a:pt x="741407" y="1341121"/>
                </a:cubicBezTo>
                <a:cubicBezTo>
                  <a:pt x="768113" y="1360197"/>
                  <a:pt x="775425" y="1355728"/>
                  <a:pt x="805017" y="1364975"/>
                </a:cubicBezTo>
                <a:cubicBezTo>
                  <a:pt x="837017" y="1374975"/>
                  <a:pt x="867908" y="1388649"/>
                  <a:pt x="900433" y="1396780"/>
                </a:cubicBezTo>
                <a:cubicBezTo>
                  <a:pt x="911035" y="1399430"/>
                  <a:pt x="921731" y="1401729"/>
                  <a:pt x="932238" y="1404731"/>
                </a:cubicBezTo>
                <a:cubicBezTo>
                  <a:pt x="940297" y="1407033"/>
                  <a:pt x="948033" y="1410379"/>
                  <a:pt x="956092" y="1412682"/>
                </a:cubicBezTo>
                <a:cubicBezTo>
                  <a:pt x="966600" y="1415684"/>
                  <a:pt x="977389" y="1417632"/>
                  <a:pt x="987897" y="1420634"/>
                </a:cubicBezTo>
                <a:cubicBezTo>
                  <a:pt x="995956" y="1422937"/>
                  <a:pt x="1003396" y="1427917"/>
                  <a:pt x="1011751" y="1428585"/>
                </a:cubicBezTo>
                <a:cubicBezTo>
                  <a:pt x="1069935" y="1433240"/>
                  <a:pt x="1128370" y="1433886"/>
                  <a:pt x="1186680" y="1436536"/>
                </a:cubicBezTo>
                <a:cubicBezTo>
                  <a:pt x="1194631" y="1441837"/>
                  <a:pt x="1201987" y="1448165"/>
                  <a:pt x="1210534" y="1452439"/>
                </a:cubicBezTo>
                <a:cubicBezTo>
                  <a:pt x="1218031" y="1456187"/>
                  <a:pt x="1226329" y="1458088"/>
                  <a:pt x="1234388" y="1460390"/>
                </a:cubicBezTo>
                <a:cubicBezTo>
                  <a:pt x="1244895" y="1463392"/>
                  <a:pt x="1255525" y="1465970"/>
                  <a:pt x="1266193" y="1468341"/>
                </a:cubicBezTo>
                <a:cubicBezTo>
                  <a:pt x="1279386" y="1471273"/>
                  <a:pt x="1292911" y="1472737"/>
                  <a:pt x="1305949" y="1476293"/>
                </a:cubicBezTo>
                <a:cubicBezTo>
                  <a:pt x="1322121" y="1480704"/>
                  <a:pt x="1353657" y="1492195"/>
                  <a:pt x="1353657" y="1492195"/>
                </a:cubicBezTo>
                <a:cubicBezTo>
                  <a:pt x="1385462" y="1489545"/>
                  <a:pt x="1418322" y="1492786"/>
                  <a:pt x="1449073" y="1484244"/>
                </a:cubicBezTo>
                <a:cubicBezTo>
                  <a:pt x="1467488" y="1479129"/>
                  <a:pt x="1496781" y="1452439"/>
                  <a:pt x="1496781" y="1452439"/>
                </a:cubicBezTo>
                <a:cubicBezTo>
                  <a:pt x="1502082" y="1444488"/>
                  <a:pt x="1509937" y="1437738"/>
                  <a:pt x="1512683" y="1428585"/>
                </a:cubicBezTo>
                <a:cubicBezTo>
                  <a:pt x="1518068" y="1410634"/>
                  <a:pt x="1516959" y="1391303"/>
                  <a:pt x="1520635" y="1372926"/>
                </a:cubicBezTo>
                <a:cubicBezTo>
                  <a:pt x="1522279" y="1364707"/>
                  <a:pt x="1525936" y="1357023"/>
                  <a:pt x="1528586" y="1349072"/>
                </a:cubicBezTo>
                <a:cubicBezTo>
                  <a:pt x="1516569" y="1301001"/>
                  <a:pt x="1524092" y="1327639"/>
                  <a:pt x="1504732" y="1269559"/>
                </a:cubicBezTo>
                <a:lnTo>
                  <a:pt x="1496781" y="1245705"/>
                </a:lnTo>
                <a:cubicBezTo>
                  <a:pt x="1501583" y="1183279"/>
                  <a:pt x="1499592" y="1154943"/>
                  <a:pt x="1512683" y="1102581"/>
                </a:cubicBezTo>
                <a:cubicBezTo>
                  <a:pt x="1514716" y="1094450"/>
                  <a:pt x="1516477" y="1086005"/>
                  <a:pt x="1520635" y="1078728"/>
                </a:cubicBezTo>
                <a:cubicBezTo>
                  <a:pt x="1527210" y="1067222"/>
                  <a:pt x="1536888" y="1057779"/>
                  <a:pt x="1544488" y="1046922"/>
                </a:cubicBezTo>
                <a:cubicBezTo>
                  <a:pt x="1555448" y="1031264"/>
                  <a:pt x="1576294" y="999215"/>
                  <a:pt x="1576294" y="999215"/>
                </a:cubicBezTo>
                <a:cubicBezTo>
                  <a:pt x="1581595" y="983312"/>
                  <a:pt x="1589825" y="968101"/>
                  <a:pt x="1592196" y="951507"/>
                </a:cubicBezTo>
                <a:cubicBezTo>
                  <a:pt x="1594847" y="932954"/>
                  <a:pt x="1596795" y="914287"/>
                  <a:pt x="1600148" y="895848"/>
                </a:cubicBezTo>
                <a:cubicBezTo>
                  <a:pt x="1603707" y="876272"/>
                  <a:pt x="1617615" y="830706"/>
                  <a:pt x="1624002" y="816335"/>
                </a:cubicBezTo>
                <a:cubicBezTo>
                  <a:pt x="1627883" y="807602"/>
                  <a:pt x="1634283" y="800209"/>
                  <a:pt x="1639904" y="792481"/>
                </a:cubicBezTo>
                <a:cubicBezTo>
                  <a:pt x="1655493" y="771046"/>
                  <a:pt x="1675759" y="752576"/>
                  <a:pt x="1687612" y="728870"/>
                </a:cubicBezTo>
                <a:cubicBezTo>
                  <a:pt x="1692913" y="718268"/>
                  <a:pt x="1697759" y="707427"/>
                  <a:pt x="1703515" y="697065"/>
                </a:cubicBezTo>
                <a:cubicBezTo>
                  <a:pt x="1712812" y="680330"/>
                  <a:pt x="1730835" y="650865"/>
                  <a:pt x="1743271" y="633455"/>
                </a:cubicBezTo>
                <a:cubicBezTo>
                  <a:pt x="1750974" y="622671"/>
                  <a:pt x="1759174" y="612251"/>
                  <a:pt x="1767125" y="601649"/>
                </a:cubicBezTo>
                <a:cubicBezTo>
                  <a:pt x="1769775" y="572494"/>
                  <a:pt x="1775741" y="543452"/>
                  <a:pt x="1775076" y="514185"/>
                </a:cubicBezTo>
                <a:cubicBezTo>
                  <a:pt x="1773085" y="426583"/>
                  <a:pt x="1759174" y="251792"/>
                  <a:pt x="1759174" y="251792"/>
                </a:cubicBezTo>
                <a:cubicBezTo>
                  <a:pt x="1761824" y="185531"/>
                  <a:pt x="1756566" y="118477"/>
                  <a:pt x="1767125" y="53009"/>
                </a:cubicBezTo>
                <a:cubicBezTo>
                  <a:pt x="1770168" y="34140"/>
                  <a:pt x="1798930" y="5301"/>
                  <a:pt x="1798930" y="5301"/>
                </a:cubicBezTo>
                <a:cubicBezTo>
                  <a:pt x="1804419" y="10790"/>
                  <a:pt x="1834778" y="44267"/>
                  <a:pt x="1846638" y="45058"/>
                </a:cubicBezTo>
                <a:cubicBezTo>
                  <a:pt x="1966061" y="53020"/>
                  <a:pt x="1894345" y="10602"/>
                  <a:pt x="1910248" y="5301"/>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nodeType="clickEffect">
                                  <p:stCondLst>
                                    <p:cond delay="0"/>
                                  </p:stCondLst>
                                  <p:iterate type="lt">
                                    <p:tmPct val="10000"/>
                                  </p:iterate>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anim calcmode="lin" valueType="num">
                                      <p:cBhvr>
                                        <p:cTn id="17" dur="5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18" dur="5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par>
                          <p:cTn id="22" fill="hold">
                            <p:stCondLst>
                              <p:cond delay="21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15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1000"/>
                                        <p:tgtEl>
                                          <p:spTgt spid="8"/>
                                        </p:tgtEl>
                                      </p:cBhvr>
                                    </p:animEffect>
                                  </p:childTnLst>
                                </p:cTn>
                              </p:par>
                            </p:childTnLst>
                          </p:cTn>
                        </p:par>
                        <p:par>
                          <p:cTn id="30" fill="hold">
                            <p:stCondLst>
                              <p:cond delay="4150"/>
                            </p:stCondLst>
                            <p:childTnLst>
                              <p:par>
                                <p:cTn id="31" presetID="2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checkerboard(across)">
                                      <p:cBhvr>
                                        <p:cTn id="38" dur="10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nodeType="clickEffect">
                                  <p:stCondLst>
                                    <p:cond delay="0"/>
                                  </p:stCondLst>
                                  <p:iterate type="lt">
                                    <p:tmPct val="10000"/>
                                  </p:iterate>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anim calcmode="lin" valueType="num">
                                      <p:cBhvr>
                                        <p:cTn id="44" dur="5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45" dur="500" fill="hold"/>
                                        <p:tgtEl>
                                          <p:spTgt spid="6">
                                            <p:txEl>
                                              <p:pRg st="3" end="3"/>
                                            </p:txEl>
                                          </p:spTgt>
                                        </p:tgtEl>
                                        <p:attrNameLst>
                                          <p:attrName>ppt_y</p:attrName>
                                        </p:attrNameLst>
                                      </p:cBhvr>
                                      <p:tavLst>
                                        <p:tav tm="0">
                                          <p:val>
                                            <p:strVal val="#ppt_y"/>
                                          </p:val>
                                        </p:tav>
                                        <p:tav tm="100000">
                                          <p:val>
                                            <p:strVal val="#ppt_y"/>
                                          </p:val>
                                        </p:tav>
                                      </p:tavLst>
                                    </p:anim>
                                  </p:childTnLst>
                                </p:cTn>
                              </p:par>
                              <p:par>
                                <p:cTn id="46" presetID="22" presetClass="entr" presetSubtype="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he-IL" dirty="0" smtClean="0"/>
              <a:t>תרומתה של העלייה השנה בתחומים אחרים</a:t>
            </a:r>
            <a:endParaRPr lang="he-IL" dirty="0"/>
          </a:p>
        </p:txBody>
      </p:sp>
      <p:sp>
        <p:nvSpPr>
          <p:cNvPr id="4" name="מציין מיקום תוכן 3"/>
          <p:cNvSpPr>
            <a:spLocks noGrp="1"/>
          </p:cNvSpPr>
          <p:nvPr>
            <p:ph idx="1"/>
          </p:nvPr>
        </p:nvSpPr>
        <p:spPr>
          <a:xfrm>
            <a:off x="2571736" y="1600200"/>
            <a:ext cx="6115064" cy="4525963"/>
          </a:xfrm>
          <a:solidFill>
            <a:schemeClr val="tx2">
              <a:lumMod val="60000"/>
              <a:lumOff val="40000"/>
            </a:schemeClr>
          </a:solidFill>
        </p:spPr>
        <p:txBody>
          <a:bodyPr>
            <a:normAutofit fontScale="55000" lnSpcReduction="20000"/>
          </a:bodyPr>
          <a:lstStyle/>
          <a:p>
            <a:pPr>
              <a:buNone/>
            </a:pPr>
            <a:r>
              <a:rPr lang="he-IL" b="1" u="sng" dirty="0" smtClean="0">
                <a:solidFill>
                  <a:schemeClr val="bg1"/>
                </a:solidFill>
              </a:rPr>
              <a:t>פוליטיקה:</a:t>
            </a:r>
            <a:r>
              <a:rPr lang="he-IL" dirty="0" smtClean="0">
                <a:solidFill>
                  <a:schemeClr val="bg1"/>
                </a:solidFill>
              </a:rPr>
              <a:t> </a:t>
            </a:r>
            <a:r>
              <a:rPr lang="he-IL" dirty="0" err="1" smtClean="0">
                <a:solidFill>
                  <a:schemeClr val="bg1"/>
                </a:solidFill>
              </a:rPr>
              <a:t>העליה</a:t>
            </a:r>
            <a:r>
              <a:rPr lang="he-IL" dirty="0" smtClean="0">
                <a:solidFill>
                  <a:schemeClr val="bg1"/>
                </a:solidFill>
              </a:rPr>
              <a:t> הראשונה הקמה את המפלגות </a:t>
            </a:r>
            <a:r>
              <a:rPr lang="he-IL" dirty="0" smtClean="0">
                <a:solidFill>
                  <a:schemeClr val="bg1"/>
                </a:solidFill>
              </a:rPr>
              <a:t>הראשונות: 'פועלי ציון' </a:t>
            </a:r>
            <a:r>
              <a:rPr lang="he-IL" dirty="0" err="1" smtClean="0">
                <a:solidFill>
                  <a:schemeClr val="bg1"/>
                </a:solidFill>
              </a:rPr>
              <a:t>ו'הפועל</a:t>
            </a:r>
            <a:r>
              <a:rPr lang="he-IL" dirty="0" smtClean="0">
                <a:solidFill>
                  <a:schemeClr val="bg1"/>
                </a:solidFill>
              </a:rPr>
              <a:t> הצעיר'. </a:t>
            </a:r>
            <a:r>
              <a:rPr lang="he-IL" dirty="0" smtClean="0">
                <a:solidFill>
                  <a:schemeClr val="bg1"/>
                </a:solidFill>
              </a:rPr>
              <a:t>מנהיגיה </a:t>
            </a:r>
            <a:r>
              <a:rPr lang="he-IL" dirty="0" smtClean="0">
                <a:solidFill>
                  <a:schemeClr val="bg1"/>
                </a:solidFill>
              </a:rPr>
              <a:t>נמנו עם מנהיגי הישוב והמדינה בשנותיה הראשונות: בן </a:t>
            </a:r>
            <a:r>
              <a:rPr lang="he-IL" dirty="0" err="1" smtClean="0">
                <a:solidFill>
                  <a:schemeClr val="bg1"/>
                </a:solidFill>
              </a:rPr>
              <a:t>גוריון</a:t>
            </a:r>
            <a:r>
              <a:rPr lang="he-IL" dirty="0" smtClean="0">
                <a:solidFill>
                  <a:schemeClr val="bg1"/>
                </a:solidFill>
              </a:rPr>
              <a:t>, א.ד.גורדון, יצחק ורחל ינאית בן צבי, אליעזר </a:t>
            </a:r>
            <a:r>
              <a:rPr lang="he-IL" dirty="0" err="1" smtClean="0">
                <a:solidFill>
                  <a:schemeClr val="bg1"/>
                </a:solidFill>
              </a:rPr>
              <a:t>חנקין</a:t>
            </a:r>
            <a:r>
              <a:rPr lang="he-IL" dirty="0" smtClean="0">
                <a:solidFill>
                  <a:schemeClr val="bg1"/>
                </a:solidFill>
              </a:rPr>
              <a:t> (זאב ז'בוטינסקי ומנחם אוסישקין לא עלו ארצה באותה עת אך ביקרו בה השפיעו רבות). </a:t>
            </a:r>
          </a:p>
          <a:p>
            <a:pPr>
              <a:buNone/>
            </a:pPr>
            <a:r>
              <a:rPr lang="he-IL" b="1" u="sng" dirty="0" smtClean="0">
                <a:solidFill>
                  <a:schemeClr val="bg1"/>
                </a:solidFill>
              </a:rPr>
              <a:t>ביטחון: </a:t>
            </a:r>
            <a:r>
              <a:rPr lang="he-IL" dirty="0" smtClean="0">
                <a:solidFill>
                  <a:schemeClr val="bg1"/>
                </a:solidFill>
              </a:rPr>
              <a:t>"כיבוש השמירה" ארגון השמירה "בר גיורא" שהפך ל"השומר" הוקם בעלייה השנייה במטרה לכבוש במושבות מידי שומרים ערבים, והיה לכוח הצבאי הראשון של התנועה הציונית. </a:t>
            </a:r>
          </a:p>
          <a:p>
            <a:pPr>
              <a:buNone/>
            </a:pPr>
            <a:r>
              <a:rPr lang="he-IL" b="1" u="sng" dirty="0" smtClean="0">
                <a:solidFill>
                  <a:schemeClr val="bg1"/>
                </a:solidFill>
              </a:rPr>
              <a:t>תרבות</a:t>
            </a:r>
            <a:r>
              <a:rPr lang="he-IL" dirty="0" smtClean="0">
                <a:solidFill>
                  <a:schemeClr val="bg1"/>
                </a:solidFill>
              </a:rPr>
              <a:t>: הסופר יוסף חיים ברנר והמשוררת רחל היו בין אמני העלייה השנייה.</a:t>
            </a:r>
          </a:p>
          <a:p>
            <a:pPr>
              <a:buNone/>
            </a:pPr>
            <a:r>
              <a:rPr lang="he-IL" b="1" u="sng" dirty="0" smtClean="0">
                <a:solidFill>
                  <a:schemeClr val="bg1"/>
                </a:solidFill>
              </a:rPr>
              <a:t>חינוך: </a:t>
            </a:r>
            <a:r>
              <a:rPr lang="he-IL" dirty="0" smtClean="0">
                <a:solidFill>
                  <a:schemeClr val="bg1"/>
                </a:solidFill>
              </a:rPr>
              <a:t>בתי ספר </a:t>
            </a:r>
            <a:r>
              <a:rPr lang="he-IL" dirty="0" err="1" smtClean="0">
                <a:solidFill>
                  <a:schemeClr val="bg1"/>
                </a:solidFill>
              </a:rPr>
              <a:t>עברויים</a:t>
            </a:r>
            <a:r>
              <a:rPr lang="he-IL" dirty="0" smtClean="0">
                <a:solidFill>
                  <a:schemeClr val="bg1"/>
                </a:solidFill>
              </a:rPr>
              <a:t> נוסדו בתקופה זו, למשל </a:t>
            </a:r>
            <a:r>
              <a:rPr lang="he-IL" dirty="0" err="1" smtClean="0">
                <a:solidFill>
                  <a:schemeClr val="bg1"/>
                </a:solidFill>
              </a:rPr>
              <a:t>גמנסיה</a:t>
            </a:r>
            <a:r>
              <a:rPr lang="he-IL" dirty="0" smtClean="0">
                <a:solidFill>
                  <a:schemeClr val="bg1"/>
                </a:solidFill>
              </a:rPr>
              <a:t> </a:t>
            </a:r>
            <a:r>
              <a:rPr lang="he-IL" dirty="0" err="1" smtClean="0">
                <a:solidFill>
                  <a:schemeClr val="bg1"/>
                </a:solidFill>
              </a:rPr>
              <a:t>הרצליה</a:t>
            </a:r>
            <a:r>
              <a:rPr lang="he-IL" dirty="0" smtClean="0">
                <a:solidFill>
                  <a:schemeClr val="bg1"/>
                </a:solidFill>
              </a:rPr>
              <a:t> בתל אביב ובית הספר הריאלי בחיפה. הטכניון </a:t>
            </a:r>
            <a:r>
              <a:rPr lang="he-IL" dirty="0" err="1" smtClean="0">
                <a:solidFill>
                  <a:schemeClr val="bg1"/>
                </a:solidFill>
              </a:rPr>
              <a:t>– ה</a:t>
            </a:r>
            <a:r>
              <a:rPr lang="he-IL" dirty="0" smtClean="0">
                <a:solidFill>
                  <a:schemeClr val="bg1"/>
                </a:solidFill>
              </a:rPr>
              <a:t>מוסד האקדמי הגבוה הראשון בארץ, הוקם בתקופה זו. הם נאבקו על הוראה בשפה העברית וכך חיזקו אותה כשפת הלאום.</a:t>
            </a:r>
          </a:p>
          <a:p>
            <a:pPr>
              <a:buNone/>
            </a:pPr>
            <a:r>
              <a:rPr lang="he-IL" b="1" u="sng" dirty="0" smtClean="0">
                <a:solidFill>
                  <a:schemeClr val="bg1"/>
                </a:solidFill>
              </a:rPr>
              <a:t>כיבוש העבודה</a:t>
            </a:r>
            <a:r>
              <a:rPr lang="he-IL" dirty="0" smtClean="0">
                <a:solidFill>
                  <a:schemeClr val="bg1"/>
                </a:solidFill>
              </a:rPr>
              <a:t>: הפועלים העבריים פעלו לסילוק הפועלים הערבים במושבות ולתפוס את מקומם.</a:t>
            </a:r>
            <a:endParaRPr lang="he-IL" dirty="0">
              <a:solidFill>
                <a:schemeClr val="bg1"/>
              </a:solidFill>
            </a:endParaRPr>
          </a:p>
        </p:txBody>
      </p:sp>
      <p:pic>
        <p:nvPicPr>
          <p:cNvPr id="1026" name="Picture 2" descr="תוצאת תמונה עבור בן גוריון"/>
          <p:cNvPicPr>
            <a:picLocks noChangeAspect="1" noChangeArrowheads="1"/>
          </p:cNvPicPr>
          <p:nvPr/>
        </p:nvPicPr>
        <p:blipFill>
          <a:blip r:embed="rId2"/>
          <a:srcRect/>
          <a:stretch>
            <a:fillRect/>
          </a:stretch>
        </p:blipFill>
        <p:spPr bwMode="auto">
          <a:xfrm>
            <a:off x="1928794" y="1643050"/>
            <a:ext cx="571504" cy="884470"/>
          </a:xfrm>
          <a:prstGeom prst="rect">
            <a:avLst/>
          </a:prstGeom>
          <a:noFill/>
        </p:spPr>
      </p:pic>
      <p:pic>
        <p:nvPicPr>
          <p:cNvPr id="1028" name="Picture 4" descr="תוצאת תמונה עבור א.ד גורדון"/>
          <p:cNvPicPr>
            <a:picLocks noChangeAspect="1" noChangeArrowheads="1"/>
          </p:cNvPicPr>
          <p:nvPr/>
        </p:nvPicPr>
        <p:blipFill>
          <a:blip r:embed="rId3"/>
          <a:srcRect/>
          <a:stretch>
            <a:fillRect/>
          </a:stretch>
        </p:blipFill>
        <p:spPr bwMode="auto">
          <a:xfrm>
            <a:off x="1357290" y="1643050"/>
            <a:ext cx="593485" cy="857256"/>
          </a:xfrm>
          <a:prstGeom prst="rect">
            <a:avLst/>
          </a:prstGeom>
          <a:noFill/>
        </p:spPr>
      </p:pic>
      <p:pic>
        <p:nvPicPr>
          <p:cNvPr id="1030" name="Picture 6" descr="תוצאת תמונה עבור יצחק בן צבי"/>
          <p:cNvPicPr>
            <a:picLocks noChangeAspect="1" noChangeArrowheads="1"/>
          </p:cNvPicPr>
          <p:nvPr/>
        </p:nvPicPr>
        <p:blipFill>
          <a:blip r:embed="rId4" cstate="print"/>
          <a:srcRect/>
          <a:stretch>
            <a:fillRect/>
          </a:stretch>
        </p:blipFill>
        <p:spPr bwMode="auto">
          <a:xfrm>
            <a:off x="214282" y="1714488"/>
            <a:ext cx="1155108" cy="743052"/>
          </a:xfrm>
          <a:prstGeom prst="rect">
            <a:avLst/>
          </a:prstGeom>
          <a:noFill/>
        </p:spPr>
      </p:pic>
      <p:pic>
        <p:nvPicPr>
          <p:cNvPr id="1032" name="Picture 8" descr="תוצאת תמונה עבור השומר"/>
          <p:cNvPicPr>
            <a:picLocks noChangeAspect="1" noChangeArrowheads="1"/>
          </p:cNvPicPr>
          <p:nvPr/>
        </p:nvPicPr>
        <p:blipFill>
          <a:blip r:embed="rId5" cstate="print"/>
          <a:srcRect/>
          <a:stretch>
            <a:fillRect/>
          </a:stretch>
        </p:blipFill>
        <p:spPr bwMode="auto">
          <a:xfrm>
            <a:off x="857224" y="2357430"/>
            <a:ext cx="1357322" cy="1009508"/>
          </a:xfrm>
          <a:prstGeom prst="rect">
            <a:avLst/>
          </a:prstGeom>
          <a:noFill/>
        </p:spPr>
      </p:pic>
      <p:pic>
        <p:nvPicPr>
          <p:cNvPr id="1034" name="Picture 10" descr="יוסף חיים ברנר בשנת 1910"/>
          <p:cNvPicPr>
            <a:picLocks noChangeAspect="1" noChangeArrowheads="1"/>
          </p:cNvPicPr>
          <p:nvPr/>
        </p:nvPicPr>
        <p:blipFill>
          <a:blip r:embed="rId6" cstate="print"/>
          <a:srcRect/>
          <a:stretch>
            <a:fillRect/>
          </a:stretch>
        </p:blipFill>
        <p:spPr bwMode="auto">
          <a:xfrm>
            <a:off x="1714480" y="3214686"/>
            <a:ext cx="766739" cy="1062456"/>
          </a:xfrm>
          <a:prstGeom prst="rect">
            <a:avLst/>
          </a:prstGeom>
          <a:noFill/>
        </p:spPr>
      </p:pic>
      <p:pic>
        <p:nvPicPr>
          <p:cNvPr id="11" name="Picture 12" descr="תוצאת תמונה עבור המשוררת רחל"/>
          <p:cNvPicPr preferRelativeResize="0">
            <a:picLocks noChangeAspect="1" noChangeArrowheads="1"/>
          </p:cNvPicPr>
          <p:nvPr/>
        </p:nvPicPr>
        <p:blipFill>
          <a:blip r:embed="rId7" cstate="print"/>
          <a:srcRect/>
          <a:stretch>
            <a:fillRect/>
          </a:stretch>
        </p:blipFill>
        <p:spPr bwMode="auto">
          <a:xfrm>
            <a:off x="571472" y="3214686"/>
            <a:ext cx="810000" cy="1080000"/>
          </a:xfrm>
          <a:prstGeom prst="rect">
            <a:avLst/>
          </a:prstGeom>
          <a:noFill/>
        </p:spPr>
      </p:pic>
      <p:sp>
        <p:nvSpPr>
          <p:cNvPr id="1038" name="AutoShape 14" descr="תוצאת תמונה עבור גמנסיה הרצלי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040" name="Picture 16" descr="תוצאת תמונה עבור גמנסיה הרצליה"/>
          <p:cNvPicPr>
            <a:picLocks noChangeAspect="1" noChangeArrowheads="1"/>
          </p:cNvPicPr>
          <p:nvPr/>
        </p:nvPicPr>
        <p:blipFill>
          <a:blip r:embed="rId8"/>
          <a:srcRect/>
          <a:stretch>
            <a:fillRect/>
          </a:stretch>
        </p:blipFill>
        <p:spPr bwMode="auto">
          <a:xfrm>
            <a:off x="1214414" y="4214818"/>
            <a:ext cx="1143008" cy="688179"/>
          </a:xfrm>
          <a:prstGeom prst="rect">
            <a:avLst/>
          </a:prstGeom>
          <a:noFill/>
        </p:spPr>
      </p:pic>
      <p:pic>
        <p:nvPicPr>
          <p:cNvPr id="1042" name="Picture 18" descr="תוצאת תמונה עבור בית הספר הריאלי"/>
          <p:cNvPicPr>
            <a:picLocks noChangeAspect="1" noChangeArrowheads="1"/>
          </p:cNvPicPr>
          <p:nvPr/>
        </p:nvPicPr>
        <p:blipFill>
          <a:blip r:embed="rId9"/>
          <a:srcRect/>
          <a:stretch>
            <a:fillRect/>
          </a:stretch>
        </p:blipFill>
        <p:spPr bwMode="auto">
          <a:xfrm>
            <a:off x="285720" y="4357694"/>
            <a:ext cx="1036375" cy="776281"/>
          </a:xfrm>
          <a:prstGeom prst="rect">
            <a:avLst/>
          </a:prstGeom>
          <a:noFill/>
        </p:spPr>
      </p:pic>
      <p:pic>
        <p:nvPicPr>
          <p:cNvPr id="1044" name="Picture 20" descr="תוצאת תמונה עבור הטכניון"/>
          <p:cNvPicPr>
            <a:picLocks noChangeAspect="1" noChangeArrowheads="1"/>
          </p:cNvPicPr>
          <p:nvPr/>
        </p:nvPicPr>
        <p:blipFill>
          <a:blip r:embed="rId10"/>
          <a:srcRect/>
          <a:stretch>
            <a:fillRect/>
          </a:stretch>
        </p:blipFill>
        <p:spPr bwMode="auto">
          <a:xfrm>
            <a:off x="714348" y="5000636"/>
            <a:ext cx="1285884" cy="7268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right)">
                                      <p:cBhvr>
                                        <p:cTn id="10" dur="1000"/>
                                        <p:tgtEl>
                                          <p:spTgt spid="1026"/>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right)">
                                      <p:cBhvr>
                                        <p:cTn id="14" dur="1000"/>
                                        <p:tgtEl>
                                          <p:spTgt spid="1028"/>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right)">
                                      <p:cBhvr>
                                        <p:cTn id="18" dur="10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 calcmode="lin" valueType="num">
                                      <p:cBhvr additive="base">
                                        <p:cTn id="27" dur="1000" fill="hold"/>
                                        <p:tgtEl>
                                          <p:spTgt spid="1032"/>
                                        </p:tgtEl>
                                        <p:attrNameLst>
                                          <p:attrName>ppt_x</p:attrName>
                                        </p:attrNameLst>
                                      </p:cBhvr>
                                      <p:tavLst>
                                        <p:tav tm="0">
                                          <p:val>
                                            <p:strVal val="0-#ppt_w/2"/>
                                          </p:val>
                                        </p:tav>
                                        <p:tav tm="100000">
                                          <p:val>
                                            <p:strVal val="#ppt_x"/>
                                          </p:val>
                                        </p:tav>
                                      </p:tavLst>
                                    </p:anim>
                                    <p:anim calcmode="lin" valueType="num">
                                      <p:cBhvr additive="base">
                                        <p:cTn id="28" dur="10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plus(in)">
                                      <p:cBhvr>
                                        <p:cTn id="33" dur="2000"/>
                                        <p:tgtEl>
                                          <p:spTgt spid="4">
                                            <p:txEl>
                                              <p:pRg st="2" end="2"/>
                                            </p:txEl>
                                          </p:spTgt>
                                        </p:tgtEl>
                                      </p:cBhvr>
                                    </p:animEffect>
                                  </p:childTnLst>
                                </p:cTn>
                              </p:par>
                              <p:par>
                                <p:cTn id="34" presetID="2" presetClass="entr" presetSubtype="4" fill="hold" nodeType="withEffect">
                                  <p:stCondLst>
                                    <p:cond delay="0"/>
                                  </p:stCondLst>
                                  <p:childTnLst>
                                    <p:set>
                                      <p:cBhvr>
                                        <p:cTn id="35" dur="1" fill="hold">
                                          <p:stCondLst>
                                            <p:cond delay="0"/>
                                          </p:stCondLst>
                                        </p:cTn>
                                        <p:tgtEl>
                                          <p:spTgt spid="1034"/>
                                        </p:tgtEl>
                                        <p:attrNameLst>
                                          <p:attrName>style.visibility</p:attrName>
                                        </p:attrNameLst>
                                      </p:cBhvr>
                                      <p:to>
                                        <p:strVal val="visible"/>
                                      </p:to>
                                    </p:set>
                                    <p:anim calcmode="lin" valueType="num">
                                      <p:cBhvr additive="base">
                                        <p:cTn id="36" dur="3000" fill="hold"/>
                                        <p:tgtEl>
                                          <p:spTgt spid="1034"/>
                                        </p:tgtEl>
                                        <p:attrNameLst>
                                          <p:attrName>ppt_x</p:attrName>
                                        </p:attrNameLst>
                                      </p:cBhvr>
                                      <p:tavLst>
                                        <p:tav tm="0">
                                          <p:val>
                                            <p:strVal val="#ppt_x"/>
                                          </p:val>
                                        </p:tav>
                                        <p:tav tm="100000">
                                          <p:val>
                                            <p:strVal val="#ppt_x"/>
                                          </p:val>
                                        </p:tav>
                                      </p:tavLst>
                                    </p:anim>
                                    <p:anim calcmode="lin" valueType="num">
                                      <p:cBhvr additive="base">
                                        <p:cTn id="37" dur="3000" fill="hold"/>
                                        <p:tgtEl>
                                          <p:spTgt spid="103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3000" fill="hold"/>
                                        <p:tgtEl>
                                          <p:spTgt spid="11"/>
                                        </p:tgtEl>
                                        <p:attrNameLst>
                                          <p:attrName>ppt_x</p:attrName>
                                        </p:attrNameLst>
                                      </p:cBhvr>
                                      <p:tavLst>
                                        <p:tav tm="0">
                                          <p:val>
                                            <p:strVal val="#ppt_x"/>
                                          </p:val>
                                        </p:tav>
                                        <p:tav tm="100000">
                                          <p:val>
                                            <p:strVal val="#ppt_x"/>
                                          </p:val>
                                        </p:tav>
                                      </p:tavLst>
                                    </p:anim>
                                    <p:anim calcmode="lin" valueType="num">
                                      <p:cBhvr additive="base">
                                        <p:cTn id="41"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checkerboard(across)">
                                      <p:cBhvr>
                                        <p:cTn id="46" dur="1000"/>
                                        <p:tgtEl>
                                          <p:spTgt spid="4">
                                            <p:txEl>
                                              <p:pRg st="3" end="3"/>
                                            </p:txEl>
                                          </p:spTgt>
                                        </p:tgtEl>
                                      </p:cBhvr>
                                    </p:animEffect>
                                  </p:childTnLst>
                                </p:cTn>
                              </p:par>
                              <p:par>
                                <p:cTn id="47" presetID="35" presetClass="entr" presetSubtype="0" fill="hold" nodeType="withEffect">
                                  <p:stCondLst>
                                    <p:cond delay="0"/>
                                  </p:stCondLst>
                                  <p:childTnLst>
                                    <p:set>
                                      <p:cBhvr>
                                        <p:cTn id="48" dur="1" fill="hold">
                                          <p:stCondLst>
                                            <p:cond delay="0"/>
                                          </p:stCondLst>
                                        </p:cTn>
                                        <p:tgtEl>
                                          <p:spTgt spid="1040"/>
                                        </p:tgtEl>
                                        <p:attrNameLst>
                                          <p:attrName>style.visibility</p:attrName>
                                        </p:attrNameLst>
                                      </p:cBhvr>
                                      <p:to>
                                        <p:strVal val="visible"/>
                                      </p:to>
                                    </p:set>
                                    <p:animEffect transition="in" filter="fade">
                                      <p:cBhvr>
                                        <p:cTn id="49" dur="2000"/>
                                        <p:tgtEl>
                                          <p:spTgt spid="1040"/>
                                        </p:tgtEl>
                                      </p:cBhvr>
                                    </p:animEffect>
                                    <p:anim calcmode="lin" valueType="num">
                                      <p:cBhvr>
                                        <p:cTn id="50" dur="2000" fill="hold"/>
                                        <p:tgtEl>
                                          <p:spTgt spid="1040"/>
                                        </p:tgtEl>
                                        <p:attrNameLst>
                                          <p:attrName>style.rotation</p:attrName>
                                        </p:attrNameLst>
                                      </p:cBhvr>
                                      <p:tavLst>
                                        <p:tav tm="0">
                                          <p:val>
                                            <p:fltVal val="720"/>
                                          </p:val>
                                        </p:tav>
                                        <p:tav tm="100000">
                                          <p:val>
                                            <p:fltVal val="0"/>
                                          </p:val>
                                        </p:tav>
                                      </p:tavLst>
                                    </p:anim>
                                    <p:anim calcmode="lin" valueType="num">
                                      <p:cBhvr>
                                        <p:cTn id="51" dur="2000" fill="hold"/>
                                        <p:tgtEl>
                                          <p:spTgt spid="1040"/>
                                        </p:tgtEl>
                                        <p:attrNameLst>
                                          <p:attrName>ppt_h</p:attrName>
                                        </p:attrNameLst>
                                      </p:cBhvr>
                                      <p:tavLst>
                                        <p:tav tm="0">
                                          <p:val>
                                            <p:fltVal val="0"/>
                                          </p:val>
                                        </p:tav>
                                        <p:tav tm="100000">
                                          <p:val>
                                            <p:strVal val="#ppt_h"/>
                                          </p:val>
                                        </p:tav>
                                      </p:tavLst>
                                    </p:anim>
                                    <p:anim calcmode="lin" valueType="num">
                                      <p:cBhvr>
                                        <p:cTn id="52" dur="2000" fill="hold"/>
                                        <p:tgtEl>
                                          <p:spTgt spid="1040"/>
                                        </p:tgtEl>
                                        <p:attrNameLst>
                                          <p:attrName>ppt_w</p:attrName>
                                        </p:attrNameLst>
                                      </p:cBhvr>
                                      <p:tavLst>
                                        <p:tav tm="0">
                                          <p:val>
                                            <p:fltVal val="0"/>
                                          </p:val>
                                        </p:tav>
                                        <p:tav tm="100000">
                                          <p:val>
                                            <p:strVal val="#ppt_w"/>
                                          </p:val>
                                        </p:tav>
                                      </p:tavLst>
                                    </p:anim>
                                  </p:childTnLst>
                                </p:cTn>
                              </p:par>
                            </p:childTnLst>
                          </p:cTn>
                        </p:par>
                        <p:par>
                          <p:cTn id="53" fill="hold">
                            <p:stCondLst>
                              <p:cond delay="2000"/>
                            </p:stCondLst>
                            <p:childTnLst>
                              <p:par>
                                <p:cTn id="54" presetID="35" presetClass="entr" presetSubtype="0" fill="hold" nodeType="afterEffect">
                                  <p:stCondLst>
                                    <p:cond delay="0"/>
                                  </p:stCondLst>
                                  <p:childTnLst>
                                    <p:set>
                                      <p:cBhvr>
                                        <p:cTn id="55" dur="1" fill="hold">
                                          <p:stCondLst>
                                            <p:cond delay="0"/>
                                          </p:stCondLst>
                                        </p:cTn>
                                        <p:tgtEl>
                                          <p:spTgt spid="1042"/>
                                        </p:tgtEl>
                                        <p:attrNameLst>
                                          <p:attrName>style.visibility</p:attrName>
                                        </p:attrNameLst>
                                      </p:cBhvr>
                                      <p:to>
                                        <p:strVal val="visible"/>
                                      </p:to>
                                    </p:set>
                                    <p:animEffect transition="in" filter="fade">
                                      <p:cBhvr>
                                        <p:cTn id="56" dur="1000"/>
                                        <p:tgtEl>
                                          <p:spTgt spid="1042"/>
                                        </p:tgtEl>
                                      </p:cBhvr>
                                    </p:animEffect>
                                    <p:anim calcmode="lin" valueType="num">
                                      <p:cBhvr>
                                        <p:cTn id="57" dur="1000" fill="hold"/>
                                        <p:tgtEl>
                                          <p:spTgt spid="1042"/>
                                        </p:tgtEl>
                                        <p:attrNameLst>
                                          <p:attrName>style.rotation</p:attrName>
                                        </p:attrNameLst>
                                      </p:cBhvr>
                                      <p:tavLst>
                                        <p:tav tm="0">
                                          <p:val>
                                            <p:fltVal val="720"/>
                                          </p:val>
                                        </p:tav>
                                        <p:tav tm="100000">
                                          <p:val>
                                            <p:fltVal val="0"/>
                                          </p:val>
                                        </p:tav>
                                      </p:tavLst>
                                    </p:anim>
                                    <p:anim calcmode="lin" valueType="num">
                                      <p:cBhvr>
                                        <p:cTn id="58" dur="1000" fill="hold"/>
                                        <p:tgtEl>
                                          <p:spTgt spid="1042"/>
                                        </p:tgtEl>
                                        <p:attrNameLst>
                                          <p:attrName>ppt_h</p:attrName>
                                        </p:attrNameLst>
                                      </p:cBhvr>
                                      <p:tavLst>
                                        <p:tav tm="0">
                                          <p:val>
                                            <p:fltVal val="0"/>
                                          </p:val>
                                        </p:tav>
                                        <p:tav tm="100000">
                                          <p:val>
                                            <p:strVal val="#ppt_h"/>
                                          </p:val>
                                        </p:tav>
                                      </p:tavLst>
                                    </p:anim>
                                    <p:anim calcmode="lin" valueType="num">
                                      <p:cBhvr>
                                        <p:cTn id="59" dur="1000" fill="hold"/>
                                        <p:tgtEl>
                                          <p:spTgt spid="1042"/>
                                        </p:tgtEl>
                                        <p:attrNameLst>
                                          <p:attrName>ppt_w</p:attrName>
                                        </p:attrNameLst>
                                      </p:cBhvr>
                                      <p:tavLst>
                                        <p:tav tm="0">
                                          <p:val>
                                            <p:fltVal val="0"/>
                                          </p:val>
                                        </p:tav>
                                        <p:tav tm="100000">
                                          <p:val>
                                            <p:strVal val="#ppt_w"/>
                                          </p:val>
                                        </p:tav>
                                      </p:tavLst>
                                    </p:anim>
                                  </p:childTnLst>
                                </p:cTn>
                              </p:par>
                            </p:childTnLst>
                          </p:cTn>
                        </p:par>
                        <p:par>
                          <p:cTn id="60" fill="hold">
                            <p:stCondLst>
                              <p:cond delay="3000"/>
                            </p:stCondLst>
                            <p:childTnLst>
                              <p:par>
                                <p:cTn id="61" presetID="35" presetClass="entr" presetSubtype="0" fill="hold" nodeType="afterEffect">
                                  <p:stCondLst>
                                    <p:cond delay="0"/>
                                  </p:stCondLst>
                                  <p:childTnLst>
                                    <p:set>
                                      <p:cBhvr>
                                        <p:cTn id="62" dur="1" fill="hold">
                                          <p:stCondLst>
                                            <p:cond delay="0"/>
                                          </p:stCondLst>
                                        </p:cTn>
                                        <p:tgtEl>
                                          <p:spTgt spid="1044"/>
                                        </p:tgtEl>
                                        <p:attrNameLst>
                                          <p:attrName>style.visibility</p:attrName>
                                        </p:attrNameLst>
                                      </p:cBhvr>
                                      <p:to>
                                        <p:strVal val="visible"/>
                                      </p:to>
                                    </p:set>
                                    <p:animEffect transition="in" filter="fade">
                                      <p:cBhvr>
                                        <p:cTn id="63" dur="1000"/>
                                        <p:tgtEl>
                                          <p:spTgt spid="1044"/>
                                        </p:tgtEl>
                                      </p:cBhvr>
                                    </p:animEffect>
                                    <p:anim calcmode="lin" valueType="num">
                                      <p:cBhvr>
                                        <p:cTn id="64" dur="1000" fill="hold"/>
                                        <p:tgtEl>
                                          <p:spTgt spid="1044"/>
                                        </p:tgtEl>
                                        <p:attrNameLst>
                                          <p:attrName>style.rotation</p:attrName>
                                        </p:attrNameLst>
                                      </p:cBhvr>
                                      <p:tavLst>
                                        <p:tav tm="0">
                                          <p:val>
                                            <p:fltVal val="720"/>
                                          </p:val>
                                        </p:tav>
                                        <p:tav tm="100000">
                                          <p:val>
                                            <p:fltVal val="0"/>
                                          </p:val>
                                        </p:tav>
                                      </p:tavLst>
                                    </p:anim>
                                    <p:anim calcmode="lin" valueType="num">
                                      <p:cBhvr>
                                        <p:cTn id="65" dur="1000" fill="hold"/>
                                        <p:tgtEl>
                                          <p:spTgt spid="1044"/>
                                        </p:tgtEl>
                                        <p:attrNameLst>
                                          <p:attrName>ppt_h</p:attrName>
                                        </p:attrNameLst>
                                      </p:cBhvr>
                                      <p:tavLst>
                                        <p:tav tm="0">
                                          <p:val>
                                            <p:fltVal val="0"/>
                                          </p:val>
                                        </p:tav>
                                        <p:tav tm="100000">
                                          <p:val>
                                            <p:strVal val="#ppt_h"/>
                                          </p:val>
                                        </p:tav>
                                      </p:tavLst>
                                    </p:anim>
                                    <p:anim calcmode="lin" valueType="num">
                                      <p:cBhvr>
                                        <p:cTn id="66" dur="1000" fill="hold"/>
                                        <p:tgtEl>
                                          <p:spTgt spid="1044"/>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right)">
                                      <p:cBhvr>
                                        <p:cTn id="7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העלייה התימנית</a:t>
            </a:r>
            <a:endParaRPr lang="he-IL" dirty="0"/>
          </a:p>
        </p:txBody>
      </p:sp>
      <p:sp>
        <p:nvSpPr>
          <p:cNvPr id="3" name="מציין מיקום תוכן 2"/>
          <p:cNvSpPr>
            <a:spLocks noGrp="1"/>
          </p:cNvSpPr>
          <p:nvPr>
            <p:ph idx="1"/>
          </p:nvPr>
        </p:nvSpPr>
        <p:spPr>
          <a:xfrm>
            <a:off x="2143108" y="1600200"/>
            <a:ext cx="6543692" cy="4525963"/>
          </a:xfrm>
        </p:spPr>
        <p:txBody>
          <a:bodyPr>
            <a:normAutofit fontScale="70000" lnSpcReduction="20000"/>
          </a:bodyPr>
          <a:lstStyle/>
          <a:p>
            <a:pPr>
              <a:buNone/>
            </a:pPr>
            <a:r>
              <a:rPr lang="he-IL" dirty="0" smtClean="0">
                <a:solidFill>
                  <a:srgbClr val="CC6600"/>
                </a:solidFill>
              </a:rPr>
              <a:t>אמנם רוב העולים הגיעו ממזרח אירופה, אבל היו עולים גם מארצות ערב.</a:t>
            </a:r>
          </a:p>
          <a:p>
            <a:pPr>
              <a:buNone/>
            </a:pPr>
            <a:r>
              <a:rPr lang="he-IL" dirty="0" smtClean="0"/>
              <a:t>ראוי לציין את עליית התימנים בשנים אלו, בשני גלי העלייה:</a:t>
            </a:r>
          </a:p>
          <a:p>
            <a:pPr>
              <a:buNone/>
            </a:pPr>
            <a:r>
              <a:rPr lang="he-IL" dirty="0" smtClean="0"/>
              <a:t>עליית "אעלה בתמר" </a:t>
            </a:r>
            <a:r>
              <a:rPr lang="he-IL" dirty="0" err="1" smtClean="0"/>
              <a:t>– ה</a:t>
            </a:r>
            <a:r>
              <a:rPr lang="he-IL" dirty="0" smtClean="0"/>
              <a:t>פסוק משיר השירים פורש ע"י התימנים כקריאה נבואית לעליה בשנת </a:t>
            </a:r>
            <a:r>
              <a:rPr lang="he-IL" dirty="0" err="1" smtClean="0"/>
              <a:t>בתמ"ר</a:t>
            </a:r>
            <a:r>
              <a:rPr lang="he-IL" dirty="0" smtClean="0"/>
              <a:t> </a:t>
            </a:r>
            <a:r>
              <a:rPr lang="he-IL" dirty="0" err="1" smtClean="0"/>
              <a:t>– ת</a:t>
            </a:r>
            <a:r>
              <a:rPr lang="he-IL" dirty="0" smtClean="0"/>
              <a:t>רמ"ב –</a:t>
            </a:r>
            <a:r>
              <a:rPr lang="he-IL" dirty="0" err="1" smtClean="0"/>
              <a:t> 18</a:t>
            </a:r>
            <a:r>
              <a:rPr lang="he-IL" dirty="0" smtClean="0"/>
              <a:t>82. עד 1906 עלה גל של 3000 מתימן. חלקם השתכן בכפר סילואן בירושלים, סבל מעוני מרוד ותנאים קשים ביותר.</a:t>
            </a:r>
          </a:p>
          <a:p>
            <a:pPr>
              <a:buNone/>
            </a:pPr>
            <a:r>
              <a:rPr lang="he-IL" dirty="0" smtClean="0"/>
              <a:t>גל שני </a:t>
            </a:r>
            <a:r>
              <a:rPr lang="he-IL" dirty="0" err="1" smtClean="0"/>
              <a:t>– 1</a:t>
            </a:r>
            <a:r>
              <a:rPr lang="he-IL" dirty="0" smtClean="0"/>
              <a:t>911 –שמואל </a:t>
            </a:r>
            <a:r>
              <a:rPr lang="he-IL" dirty="0" err="1" smtClean="0"/>
              <a:t>יבנאלי</a:t>
            </a:r>
            <a:r>
              <a:rPr lang="he-IL" dirty="0" smtClean="0"/>
              <a:t>, איש העלייה השנייה וממובילי "כיבוש העבודה", יזם בעצת רופין עלייה של תימנים שישמשו כפועלים במושבות במקום הפועלים הערבים. 2000 העולים </a:t>
            </a:r>
            <a:r>
              <a:rPr lang="he-IL" dirty="0" smtClean="0"/>
              <a:t>התגוררו במושבות </a:t>
            </a:r>
            <a:r>
              <a:rPr lang="he-IL" dirty="0" smtClean="0"/>
              <a:t>בתנאי עוני. </a:t>
            </a:r>
          </a:p>
          <a:p>
            <a:pPr>
              <a:buNone/>
            </a:pPr>
            <a:r>
              <a:rPr lang="he-IL" dirty="0" smtClean="0"/>
              <a:t>רוב יהדות תימן עלה רק ב1949-50, במבצע "על כנפי נשרים", כ-50,000 נפש.</a:t>
            </a:r>
          </a:p>
          <a:p>
            <a:pPr>
              <a:buNone/>
            </a:pPr>
            <a:endParaRPr lang="he-IL" dirty="0" smtClean="0"/>
          </a:p>
          <a:p>
            <a:pPr>
              <a:buNone/>
            </a:pPr>
            <a:endParaRPr lang="he-IL" dirty="0"/>
          </a:p>
        </p:txBody>
      </p:sp>
      <p:pic>
        <p:nvPicPr>
          <p:cNvPr id="31746" name="Picture 2" descr="https://upload.wikimedia.org/wikipedia/commons/thumb/4/42/%D7%9B%D7%A4%D7%A8_%D7%94%D7%A9%D7%99%D7%9C%D7%95%D7%97_%D7%94%D7%AA%D7%99%D7%9E%D7%A0%D7%99_%D7%A8%D7%90%D7%A9%D7%99%D7%AA_%D7%94%D7%9E%D7%90%D7%94.jpg/250px-%D7%9B%D7%A4%D7%A8_%D7%94%D7%A9%D7%99%D7%9C%D7%95%D7%97_%D7%94%D7%AA%D7%99%D7%9E%D7%A0%D7%99_%D7%A8%D7%90%D7%A9%D7%99%D7%AA_%D7%94%D7%9E%D7%90%D7%94.jpg"/>
          <p:cNvPicPr>
            <a:picLocks noChangeAspect="1" noChangeArrowheads="1"/>
          </p:cNvPicPr>
          <p:nvPr/>
        </p:nvPicPr>
        <p:blipFill>
          <a:blip r:embed="rId2"/>
          <a:srcRect/>
          <a:stretch>
            <a:fillRect/>
          </a:stretch>
        </p:blipFill>
        <p:spPr bwMode="auto">
          <a:xfrm>
            <a:off x="285720" y="2143116"/>
            <a:ext cx="1854264" cy="1357322"/>
          </a:xfrm>
          <a:prstGeom prst="rect">
            <a:avLst/>
          </a:prstGeom>
          <a:noFill/>
        </p:spPr>
      </p:pic>
      <p:pic>
        <p:nvPicPr>
          <p:cNvPr id="31748" name="Picture 4" descr="קהילת יהודי תימן"/>
          <p:cNvPicPr>
            <a:picLocks noChangeAspect="1" noChangeArrowheads="1"/>
          </p:cNvPicPr>
          <p:nvPr/>
        </p:nvPicPr>
        <p:blipFill>
          <a:blip r:embed="rId3"/>
          <a:srcRect/>
          <a:stretch>
            <a:fillRect/>
          </a:stretch>
        </p:blipFill>
        <p:spPr bwMode="auto">
          <a:xfrm>
            <a:off x="285720" y="4429132"/>
            <a:ext cx="1686220" cy="10512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iterate type="lt">
                                    <p:tmPct val="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31746"/>
                                        </p:tgtEl>
                                        <p:attrNameLst>
                                          <p:attrName>style.visibility</p:attrName>
                                        </p:attrNameLst>
                                      </p:cBhvr>
                                      <p:to>
                                        <p:strVal val="visible"/>
                                      </p:to>
                                    </p:set>
                                    <p:anim calcmode="lin" valueType="num">
                                      <p:cBhvr additive="base">
                                        <p:cTn id="23" dur="500" fill="hold"/>
                                        <p:tgtEl>
                                          <p:spTgt spid="31746"/>
                                        </p:tgtEl>
                                        <p:attrNameLst>
                                          <p:attrName>ppt_x</p:attrName>
                                        </p:attrNameLst>
                                      </p:cBhvr>
                                      <p:tavLst>
                                        <p:tav tm="0">
                                          <p:val>
                                            <p:strVal val="0-#ppt_w/2"/>
                                          </p:val>
                                        </p:tav>
                                        <p:tav tm="100000">
                                          <p:val>
                                            <p:strVal val="#ppt_x"/>
                                          </p:val>
                                        </p:tav>
                                      </p:tavLst>
                                    </p:anim>
                                    <p:anim calcmode="lin" valueType="num">
                                      <p:cBhvr additive="base">
                                        <p:cTn id="24" dur="500" fill="hold"/>
                                        <p:tgtEl>
                                          <p:spTgt spid="3174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diamond(in)">
                                      <p:cBhvr>
                                        <p:cTn id="29" dur="1000"/>
                                        <p:tgtEl>
                                          <p:spTgt spid="3">
                                            <p:txEl>
                                              <p:pRg st="3" end="3"/>
                                            </p:txEl>
                                          </p:spTgt>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31748"/>
                                        </p:tgtEl>
                                        <p:attrNameLst>
                                          <p:attrName>style.visibility</p:attrName>
                                        </p:attrNameLst>
                                      </p:cBhvr>
                                      <p:to>
                                        <p:strVal val="visible"/>
                                      </p:to>
                                    </p:set>
                                    <p:animEffect transition="in" filter="wipe(down)">
                                      <p:cBhvr>
                                        <p:cTn id="33" dur="500"/>
                                        <p:tgtEl>
                                          <p:spTgt spid="31748"/>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מסגרת הזמן והמקום</a:t>
            </a:r>
            <a:endParaRPr lang="he-IL" dirty="0"/>
          </a:p>
        </p:txBody>
      </p:sp>
      <p:sp>
        <p:nvSpPr>
          <p:cNvPr id="3" name="מציין מיקום תוכן 2"/>
          <p:cNvSpPr>
            <a:spLocks noGrp="1"/>
          </p:cNvSpPr>
          <p:nvPr>
            <p:ph idx="1"/>
          </p:nvPr>
        </p:nvSpPr>
        <p:spPr>
          <a:xfrm>
            <a:off x="2143108" y="1600200"/>
            <a:ext cx="6543692" cy="504351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txBody>
          <a:bodyPr>
            <a:normAutofit fontScale="92500" lnSpcReduction="10000"/>
          </a:bodyPr>
          <a:lstStyle/>
          <a:p>
            <a:pPr>
              <a:buNone/>
            </a:pPr>
            <a:r>
              <a:rPr lang="he-IL" dirty="0" smtClean="0"/>
              <a:t>עד 1917 </a:t>
            </a:r>
            <a:r>
              <a:rPr lang="he-IL" dirty="0" err="1" smtClean="0"/>
              <a:t>היתה</a:t>
            </a:r>
            <a:r>
              <a:rPr lang="he-IL" dirty="0" smtClean="0"/>
              <a:t> הארץ חלק מהאימפריה </a:t>
            </a:r>
            <a:r>
              <a:rPr lang="he-IL" dirty="0" err="1" smtClean="0"/>
              <a:t>העות'מנית</a:t>
            </a:r>
            <a:r>
              <a:rPr lang="he-IL" dirty="0" smtClean="0"/>
              <a:t>. </a:t>
            </a:r>
          </a:p>
          <a:p>
            <a:pPr>
              <a:buNone/>
            </a:pPr>
            <a:r>
              <a:rPr lang="he-IL" dirty="0" smtClean="0"/>
              <a:t>תחת השלטון </a:t>
            </a:r>
            <a:r>
              <a:rPr lang="he-IL" dirty="0" err="1" smtClean="0"/>
              <a:t>העות'מני</a:t>
            </a:r>
            <a:r>
              <a:rPr lang="he-IL" dirty="0" smtClean="0"/>
              <a:t> נוצרו בארץ שלוש מסגרות של יהודים:</a:t>
            </a:r>
          </a:p>
          <a:p>
            <a:pPr marL="514350" indent="-514350">
              <a:buFont typeface="+mj-lt"/>
              <a:buAutoNum type="arabicPeriod"/>
            </a:pPr>
            <a:r>
              <a:rPr lang="he-IL" dirty="0" smtClean="0"/>
              <a:t>הישוב הישן </a:t>
            </a:r>
            <a:r>
              <a:rPr lang="he-IL" dirty="0" err="1" smtClean="0"/>
              <a:t>– ע</a:t>
            </a:r>
            <a:r>
              <a:rPr lang="he-IL" dirty="0" smtClean="0"/>
              <a:t>ד 1881</a:t>
            </a:r>
          </a:p>
          <a:p>
            <a:pPr marL="514350" indent="-514350">
              <a:buFont typeface="+mj-lt"/>
              <a:buAutoNum type="arabicPeriod"/>
            </a:pPr>
            <a:r>
              <a:rPr lang="he-IL" dirty="0" err="1" smtClean="0"/>
              <a:t>העליה</a:t>
            </a:r>
            <a:r>
              <a:rPr lang="he-IL" dirty="0" smtClean="0"/>
              <a:t> הראשונה –</a:t>
            </a:r>
            <a:r>
              <a:rPr lang="he-IL" dirty="0" err="1" smtClean="0"/>
              <a:t> 18</a:t>
            </a:r>
            <a:r>
              <a:rPr lang="he-IL" dirty="0" smtClean="0"/>
              <a:t>81-1904</a:t>
            </a:r>
          </a:p>
          <a:p>
            <a:pPr marL="514350" indent="-514350">
              <a:buFont typeface="+mj-lt"/>
              <a:buAutoNum type="arabicPeriod"/>
            </a:pPr>
            <a:r>
              <a:rPr lang="he-IL" dirty="0" err="1" smtClean="0"/>
              <a:t>העליה</a:t>
            </a:r>
            <a:r>
              <a:rPr lang="he-IL" dirty="0" smtClean="0"/>
              <a:t> </a:t>
            </a:r>
            <a:r>
              <a:rPr lang="he-IL" dirty="0" err="1" smtClean="0"/>
              <a:t>השניה</a:t>
            </a:r>
            <a:r>
              <a:rPr lang="he-IL" dirty="0" smtClean="0"/>
              <a:t> –</a:t>
            </a:r>
            <a:r>
              <a:rPr lang="he-IL" dirty="0" err="1" smtClean="0"/>
              <a:t> 19</a:t>
            </a:r>
            <a:r>
              <a:rPr lang="he-IL" dirty="0" smtClean="0"/>
              <a:t>04-1914. </a:t>
            </a:r>
          </a:p>
          <a:p>
            <a:pPr marL="514350" indent="-514350">
              <a:buNone/>
            </a:pPr>
            <a:r>
              <a:rPr lang="he-IL" dirty="0" smtClean="0"/>
              <a:t>מלחמת העולם הראשונה </a:t>
            </a:r>
            <a:r>
              <a:rPr lang="he-IL" dirty="0" err="1" smtClean="0"/>
              <a:t>– 1</a:t>
            </a:r>
            <a:r>
              <a:rPr lang="he-IL" dirty="0" smtClean="0"/>
              <a:t>914-1918. במהלכה, בשנים 1917-1918 נכבשה הארץ על ידי הבריטים.</a:t>
            </a:r>
            <a:endParaRPr lang="he-IL" dirty="0"/>
          </a:p>
        </p:txBody>
      </p:sp>
      <p:pic>
        <p:nvPicPr>
          <p:cNvPr id="16386" name="Picture 2" descr="תוצאת תמונה עבור מפת ארץ ישראל בתקופה העות'מאנית"/>
          <p:cNvPicPr>
            <a:picLocks noChangeAspect="1" noChangeArrowheads="1"/>
          </p:cNvPicPr>
          <p:nvPr/>
        </p:nvPicPr>
        <p:blipFill>
          <a:blip r:embed="rId2"/>
          <a:srcRect/>
          <a:stretch>
            <a:fillRect/>
          </a:stretch>
        </p:blipFill>
        <p:spPr bwMode="auto">
          <a:xfrm>
            <a:off x="0" y="1857364"/>
            <a:ext cx="2009436" cy="3357586"/>
          </a:xfrm>
          <a:prstGeom prst="rect">
            <a:avLst/>
          </a:prstGeom>
          <a:noFill/>
        </p:spPr>
      </p:pic>
      <p:sp>
        <p:nvSpPr>
          <p:cNvPr id="5" name="מלבן 4"/>
          <p:cNvSpPr/>
          <p:nvPr/>
        </p:nvSpPr>
        <p:spPr>
          <a:xfrm>
            <a:off x="0" y="5357826"/>
            <a:ext cx="2071702" cy="1200329"/>
          </a:xfrm>
          <a:prstGeom prst="rect">
            <a:avLst/>
          </a:prstGeom>
        </p:spPr>
        <p:txBody>
          <a:bodyPr wrap="square">
            <a:spAutoFit/>
          </a:bodyPr>
          <a:lstStyle/>
          <a:p>
            <a:r>
              <a:rPr lang="he-IL" sz="1200" dirty="0" smtClean="0"/>
              <a:t>המפה מציגה את החלוקה המנהלית של ארץ ישראל למחוזות (</a:t>
            </a:r>
            <a:r>
              <a:rPr lang="he-IL" sz="1200" dirty="0" err="1" smtClean="0"/>
              <a:t>סנג'קים</a:t>
            </a:r>
            <a:r>
              <a:rPr lang="he-IL" sz="1200" dirty="0" smtClean="0"/>
              <a:t>) ואת הערים והיישובים המרכזיים במאה ה-19, בהיותה חלק מן האימפריה העות'מאנית.</a:t>
            </a:r>
            <a:endParaRPr lang="he-IL" sz="1200" dirty="0"/>
          </a:p>
        </p:txBody>
      </p:sp>
      <p:sp>
        <p:nvSpPr>
          <p:cNvPr id="7" name="TextBox 6"/>
          <p:cNvSpPr txBox="1"/>
          <p:nvPr/>
        </p:nvSpPr>
        <p:spPr>
          <a:xfrm>
            <a:off x="0" y="1357298"/>
            <a:ext cx="2317498" cy="523220"/>
          </a:xfrm>
          <a:prstGeom prst="rect">
            <a:avLst/>
          </a:prstGeom>
          <a:noFill/>
        </p:spPr>
        <p:txBody>
          <a:bodyPr wrap="square" rtlCol="1">
            <a:spAutoFit/>
          </a:bodyPr>
          <a:lstStyle/>
          <a:p>
            <a:pPr algn="ctr"/>
            <a:r>
              <a:rPr lang="he-IL" sz="1400" b="1" dirty="0" smtClean="0"/>
              <a:t>ארץ ישראל במאה ה-19 ערב העלייה הראשונה</a:t>
            </a:r>
            <a:endParaRPr lang="he-IL"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1000" fill="hold"/>
                                        <p:tgtEl>
                                          <p:spTgt spid="16386"/>
                                        </p:tgtEl>
                                        <p:attrNameLst>
                                          <p:attrName>ppt_x</p:attrName>
                                        </p:attrNameLst>
                                      </p:cBhvr>
                                      <p:tavLst>
                                        <p:tav tm="0">
                                          <p:val>
                                            <p:strVal val="0-#ppt_w/2"/>
                                          </p:val>
                                        </p:tav>
                                        <p:tav tm="100000">
                                          <p:val>
                                            <p:strVal val="#ppt_x"/>
                                          </p:val>
                                        </p:tav>
                                      </p:tavLst>
                                    </p:anim>
                                    <p:anim calcmode="lin" valueType="num">
                                      <p:cBhvr additive="base">
                                        <p:cTn id="12" dur="1000" fill="hold"/>
                                        <p:tgtEl>
                                          <p:spTgt spid="16386"/>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7"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diamond(in)">
                                      <p:cBhvr>
                                        <p:cTn id="4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האימפריה </a:t>
            </a:r>
            <a:r>
              <a:rPr lang="he-IL" dirty="0" err="1" smtClean="0"/>
              <a:t>העות'מנית</a:t>
            </a:r>
            <a:r>
              <a:rPr lang="he-IL" dirty="0" smtClean="0"/>
              <a:t> במאה ה-19</a:t>
            </a:r>
            <a:endParaRPr lang="he-IL" dirty="0"/>
          </a:p>
        </p:txBody>
      </p:sp>
      <p:sp>
        <p:nvSpPr>
          <p:cNvPr id="3" name="מציין מיקום תוכן 2"/>
          <p:cNvSpPr>
            <a:spLocks noGrp="1"/>
          </p:cNvSpPr>
          <p:nvPr>
            <p:ph idx="1"/>
          </p:nvPr>
        </p:nvSpPr>
        <p:spPr>
          <a:xfrm>
            <a:off x="2143108" y="1600200"/>
            <a:ext cx="6543692" cy="4757758"/>
          </a:xfrm>
          <a:solidFill>
            <a:srgbClr val="FFC000"/>
          </a:solidFill>
        </p:spPr>
        <p:txBody>
          <a:bodyPr>
            <a:normAutofit fontScale="55000" lnSpcReduction="20000"/>
          </a:bodyPr>
          <a:lstStyle/>
          <a:p>
            <a:r>
              <a:rPr lang="he-IL" b="1" dirty="0" err="1" smtClean="0">
                <a:solidFill>
                  <a:srgbClr val="FF0000"/>
                </a:solidFill>
              </a:rPr>
              <a:t>האמפריה</a:t>
            </a:r>
            <a:r>
              <a:rPr lang="he-IL" b="1" dirty="0" smtClean="0">
                <a:solidFill>
                  <a:srgbClr val="FF0000"/>
                </a:solidFill>
              </a:rPr>
              <a:t> </a:t>
            </a:r>
            <a:r>
              <a:rPr lang="he-IL" b="1" dirty="0" err="1" smtClean="0">
                <a:solidFill>
                  <a:srgbClr val="FF0000"/>
                </a:solidFill>
              </a:rPr>
              <a:t>העו'מנית</a:t>
            </a:r>
            <a:r>
              <a:rPr lang="he-IL" b="1" dirty="0" smtClean="0">
                <a:solidFill>
                  <a:srgbClr val="FF0000"/>
                </a:solidFill>
              </a:rPr>
              <a:t> שלטה בארץ ישראל 400 שנה מ1517.</a:t>
            </a:r>
          </a:p>
          <a:p>
            <a:pPr>
              <a:buNone/>
            </a:pPr>
            <a:endParaRPr lang="he-IL" dirty="0" smtClean="0"/>
          </a:p>
          <a:p>
            <a:r>
              <a:rPr lang="he-IL" b="1" dirty="0" smtClean="0">
                <a:solidFill>
                  <a:srgbClr val="FF3300"/>
                </a:solidFill>
              </a:rPr>
              <a:t>האיש החולה על הבוספורוס" - במהלך המאה ה-19 הסתאבה </a:t>
            </a:r>
            <a:r>
              <a:rPr lang="he-IL" b="1" dirty="0" err="1" smtClean="0">
                <a:solidFill>
                  <a:srgbClr val="FF3300"/>
                </a:solidFill>
              </a:rPr>
              <a:t>האמפריה</a:t>
            </a:r>
            <a:r>
              <a:rPr lang="he-IL" b="1" dirty="0" smtClean="0">
                <a:solidFill>
                  <a:srgbClr val="FF3300"/>
                </a:solidFill>
              </a:rPr>
              <a:t> </a:t>
            </a:r>
            <a:r>
              <a:rPr lang="he-IL" b="1" dirty="0" err="1" smtClean="0">
                <a:solidFill>
                  <a:srgbClr val="FF3300"/>
                </a:solidFill>
              </a:rPr>
              <a:t>העות'מנית</a:t>
            </a:r>
            <a:r>
              <a:rPr lang="he-IL" b="1" dirty="0" smtClean="0">
                <a:solidFill>
                  <a:srgbClr val="FF3300"/>
                </a:solidFill>
              </a:rPr>
              <a:t>, שקעה בחובות למעצמות אירופה ונחלשה מאוד. לכל היה ברור שהתפוררותה היא רק שאלה של זמן. כל המעצמות רצו לתפוס את מקומה.</a:t>
            </a:r>
          </a:p>
          <a:p>
            <a:pPr>
              <a:buNone/>
            </a:pPr>
            <a:endParaRPr lang="he-IL" dirty="0" smtClean="0"/>
          </a:p>
          <a:p>
            <a:r>
              <a:rPr lang="he-IL" b="1" dirty="0" smtClean="0">
                <a:solidFill>
                  <a:schemeClr val="accent4">
                    <a:lumMod val="75000"/>
                  </a:schemeClr>
                </a:solidFill>
              </a:rPr>
              <a:t>מדיניות </a:t>
            </a:r>
            <a:r>
              <a:rPr lang="he-IL" b="1" dirty="0" err="1" smtClean="0">
                <a:solidFill>
                  <a:schemeClr val="accent4">
                    <a:lumMod val="75000"/>
                  </a:schemeClr>
                </a:solidFill>
              </a:rPr>
              <a:t>ה'קפיטולציות' – ל</a:t>
            </a:r>
            <a:r>
              <a:rPr lang="he-IL" b="1" dirty="0" smtClean="0">
                <a:solidFill>
                  <a:schemeClr val="accent4">
                    <a:lumMod val="75000"/>
                  </a:schemeClr>
                </a:solidFill>
              </a:rPr>
              <a:t>אחר מלחמת קרים (1854-6), בשל אי יכולתה של האימפריה </a:t>
            </a:r>
            <a:r>
              <a:rPr lang="he-IL" b="1" dirty="0" err="1" smtClean="0">
                <a:solidFill>
                  <a:schemeClr val="accent4">
                    <a:lumMod val="75000"/>
                  </a:schemeClr>
                </a:solidFill>
              </a:rPr>
              <a:t>העות'מנית</a:t>
            </a:r>
            <a:r>
              <a:rPr lang="he-IL" b="1" dirty="0" smtClean="0">
                <a:solidFill>
                  <a:schemeClr val="accent4">
                    <a:lumMod val="75000"/>
                  </a:schemeClr>
                </a:solidFill>
              </a:rPr>
              <a:t> לשלם את חובותיה למעצמות אירופה, המירו אלה את החוב הכספי בהסכמת </a:t>
            </a:r>
            <a:r>
              <a:rPr lang="he-IL" b="1" dirty="0" err="1" smtClean="0">
                <a:solidFill>
                  <a:schemeClr val="accent4">
                    <a:lumMod val="75000"/>
                  </a:schemeClr>
                </a:solidFill>
              </a:rPr>
              <a:t>העות'מנים</a:t>
            </a:r>
            <a:r>
              <a:rPr lang="he-IL" b="1" dirty="0" smtClean="0">
                <a:solidFill>
                  <a:schemeClr val="accent4">
                    <a:lumMod val="75000"/>
                  </a:schemeClr>
                </a:solidFill>
              </a:rPr>
              <a:t> להקים לעצמן נציגויות בארץ ישראל. על פי ההסכמים העבירו </a:t>
            </a:r>
            <a:r>
              <a:rPr lang="he-IL" b="1" dirty="0" err="1" smtClean="0">
                <a:solidFill>
                  <a:schemeClr val="accent4">
                    <a:lumMod val="75000"/>
                  </a:schemeClr>
                </a:solidFill>
              </a:rPr>
              <a:t>העות'מנים</a:t>
            </a:r>
            <a:r>
              <a:rPr lang="he-IL" b="1" dirty="0" smtClean="0">
                <a:solidFill>
                  <a:schemeClr val="accent4">
                    <a:lumMod val="75000"/>
                  </a:schemeClr>
                </a:solidFill>
              </a:rPr>
              <a:t> את סמכויות השיפוט של אזרחי המדינות הזרות בארץ לידי הקונסולים של אותן מדינות. זו </a:t>
            </a:r>
            <a:r>
              <a:rPr lang="he-IL" b="1" dirty="0" err="1" smtClean="0">
                <a:solidFill>
                  <a:schemeClr val="accent4">
                    <a:lumMod val="75000"/>
                  </a:schemeClr>
                </a:solidFill>
              </a:rPr>
              <a:t>היתה</a:t>
            </a:r>
            <a:r>
              <a:rPr lang="he-IL" b="1" dirty="0" smtClean="0">
                <a:solidFill>
                  <a:schemeClr val="accent4">
                    <a:lumMod val="75000"/>
                  </a:schemeClr>
                </a:solidFill>
              </a:rPr>
              <a:t> פגיעה מהותית בריבונות </a:t>
            </a:r>
            <a:r>
              <a:rPr lang="he-IL" b="1" dirty="0" err="1" smtClean="0">
                <a:solidFill>
                  <a:schemeClr val="accent4">
                    <a:lumMod val="75000"/>
                  </a:schemeClr>
                </a:solidFill>
              </a:rPr>
              <a:t>העות'מנית</a:t>
            </a:r>
            <a:r>
              <a:rPr lang="he-IL" b="1" dirty="0" smtClean="0">
                <a:solidFill>
                  <a:schemeClr val="accent4">
                    <a:lumMod val="75000"/>
                  </a:schemeClr>
                </a:solidFill>
              </a:rPr>
              <a:t> בארץ, יחד עם מודרניזציה אירופית. </a:t>
            </a:r>
          </a:p>
          <a:p>
            <a:pPr>
              <a:buNone/>
            </a:pPr>
            <a:endParaRPr lang="he-IL" dirty="0" smtClean="0"/>
          </a:p>
          <a:p>
            <a:r>
              <a:rPr lang="he-IL" b="1" dirty="0" smtClean="0">
                <a:solidFill>
                  <a:srgbClr val="0070C0"/>
                </a:solidFill>
              </a:rPr>
              <a:t>לתוך מצב הזה החלה הגירת יהודים לארץ ישראל, רובם הגדול מאירופה. </a:t>
            </a:r>
          </a:p>
        </p:txBody>
      </p:sp>
      <p:pic>
        <p:nvPicPr>
          <p:cNvPr id="1028" name="Picture 4" descr="תוצאת תמונה עבור האימפריה העות'מאנית"/>
          <p:cNvPicPr>
            <a:picLocks noChangeAspect="1" noChangeArrowheads="1"/>
          </p:cNvPicPr>
          <p:nvPr/>
        </p:nvPicPr>
        <p:blipFill>
          <a:blip r:embed="rId2"/>
          <a:srcRect/>
          <a:stretch>
            <a:fillRect/>
          </a:stretch>
        </p:blipFill>
        <p:spPr bwMode="auto">
          <a:xfrm>
            <a:off x="0" y="1785926"/>
            <a:ext cx="2002934" cy="1428760"/>
          </a:xfrm>
          <a:prstGeom prst="rect">
            <a:avLst/>
          </a:prstGeom>
          <a:noFill/>
        </p:spPr>
      </p:pic>
      <p:sp>
        <p:nvSpPr>
          <p:cNvPr id="6" name="TextBox 5"/>
          <p:cNvSpPr txBox="1"/>
          <p:nvPr/>
        </p:nvSpPr>
        <p:spPr>
          <a:xfrm>
            <a:off x="0" y="3357562"/>
            <a:ext cx="2042143" cy="1169551"/>
          </a:xfrm>
          <a:prstGeom prst="rect">
            <a:avLst/>
          </a:prstGeom>
          <a:noFill/>
        </p:spPr>
        <p:txBody>
          <a:bodyPr wrap="square" rtlCol="1">
            <a:spAutoFit/>
          </a:bodyPr>
          <a:lstStyle/>
          <a:p>
            <a:r>
              <a:rPr lang="he-IL" sz="1400" dirty="0" smtClean="0"/>
              <a:t>האימפריה </a:t>
            </a:r>
            <a:r>
              <a:rPr lang="he-IL" sz="1400" dirty="0" err="1" smtClean="0"/>
              <a:t>העות'מנית</a:t>
            </a:r>
            <a:r>
              <a:rPr lang="he-IL" sz="1400" dirty="0" smtClean="0"/>
              <a:t> בשיאה (1526 - כל המרחב הצבעוני), וערב מלחמת העולם הראשונה (השטח הירוק).</a:t>
            </a:r>
            <a:endParaRPr lang="he-I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2000"/>
                                        <p:tgtEl>
                                          <p:spTgt spid="1028"/>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"הישוב הישן"</a:t>
            </a:r>
            <a:endParaRPr lang="he-IL" dirty="0"/>
          </a:p>
        </p:txBody>
      </p:sp>
      <p:sp>
        <p:nvSpPr>
          <p:cNvPr id="3" name="מציין מיקום תוכן 2"/>
          <p:cNvSpPr>
            <a:spLocks noGrp="1"/>
          </p:cNvSpPr>
          <p:nvPr>
            <p:ph idx="1"/>
          </p:nvPr>
        </p:nvSpPr>
        <p:spPr>
          <a:xfrm>
            <a:off x="2143108" y="1600200"/>
            <a:ext cx="6543692" cy="4525963"/>
          </a:xfrm>
        </p:spPr>
        <p:txBody>
          <a:bodyPr>
            <a:normAutofit fontScale="85000" lnSpcReduction="20000"/>
          </a:bodyPr>
          <a:lstStyle/>
          <a:p>
            <a:pPr>
              <a:buNone/>
            </a:pPr>
            <a:r>
              <a:rPr lang="he-IL" b="1" u="sng" dirty="0" smtClean="0"/>
              <a:t>מקור השם:</a:t>
            </a:r>
            <a:r>
              <a:rPr lang="he-IL" dirty="0" smtClean="0"/>
              <a:t> ניתן על ידי אנשי </a:t>
            </a:r>
            <a:r>
              <a:rPr lang="he-IL" dirty="0" err="1" smtClean="0"/>
              <a:t>העליה</a:t>
            </a:r>
            <a:r>
              <a:rPr lang="he-IL" dirty="0" smtClean="0"/>
              <a:t> הראשונה, כדי להבדיל את עצמם מהיהודים הלא ציוניים שקדמו להם.</a:t>
            </a:r>
          </a:p>
          <a:p>
            <a:pPr>
              <a:buNone/>
            </a:pPr>
            <a:r>
              <a:rPr lang="he-IL" b="1" u="sng" dirty="0" smtClean="0"/>
              <a:t>היכן:</a:t>
            </a:r>
            <a:r>
              <a:rPr lang="he-IL" dirty="0" smtClean="0"/>
              <a:t> התגוררו ב"ארבע ערי הקודש" </a:t>
            </a:r>
            <a:r>
              <a:rPr lang="he-IL" dirty="0" err="1" smtClean="0"/>
              <a:t>– ירושלים</a:t>
            </a:r>
            <a:r>
              <a:rPr lang="he-IL" dirty="0" smtClean="0"/>
              <a:t>, חברון, צפת, טבריה.</a:t>
            </a:r>
          </a:p>
          <a:p>
            <a:pPr>
              <a:buNone/>
            </a:pPr>
            <a:r>
              <a:rPr lang="he-IL" b="1" u="sng" dirty="0" smtClean="0"/>
              <a:t>מאפיינים:</a:t>
            </a:r>
            <a:r>
              <a:rPr lang="he-IL" dirty="0" smtClean="0"/>
              <a:t> רובם יהודים חרדים, בעלי משפחות, שנשלחו על ידי קהילותיהם באירופה כדי לקיים עבורם מצוות לימוד תורה בארץ הקודש. התפרנסו מכספי 'הכוללים' –</a:t>
            </a:r>
            <a:r>
              <a:rPr lang="he-IL" dirty="0" err="1" smtClean="0"/>
              <a:t> תר</a:t>
            </a:r>
            <a:r>
              <a:rPr lang="he-IL" dirty="0" smtClean="0"/>
              <a:t>ומות קהילות האם שלהם באירופה, כדי לאפשר להם להתמסר ללימוד תורה באופן מלא.</a:t>
            </a:r>
          </a:p>
          <a:p>
            <a:pPr>
              <a:buNone/>
            </a:pPr>
            <a:r>
              <a:rPr lang="he-IL" b="1" u="sng" dirty="0" smtClean="0"/>
              <a:t>מספרם:</a:t>
            </a:r>
            <a:r>
              <a:rPr lang="he-IL" dirty="0" smtClean="0"/>
              <a:t> כ-26,000 ב1880, רובם בירושלים.</a:t>
            </a:r>
            <a:endParaRPr lang="he-IL" b="1" u="sng" dirty="0"/>
          </a:p>
        </p:txBody>
      </p:sp>
      <p:pic>
        <p:nvPicPr>
          <p:cNvPr id="16386" name="Picture 2" descr="https://upload.wikimedia.org/wikipedia/commons/0/0d/Jews_in_Jerusalem_1890s.jpg"/>
          <p:cNvPicPr>
            <a:picLocks noChangeAspect="1" noChangeArrowheads="1"/>
          </p:cNvPicPr>
          <p:nvPr/>
        </p:nvPicPr>
        <p:blipFill>
          <a:blip r:embed="rId2" cstate="print"/>
          <a:srcRect/>
          <a:stretch>
            <a:fillRect/>
          </a:stretch>
        </p:blipFill>
        <p:spPr bwMode="auto">
          <a:xfrm>
            <a:off x="285720" y="1643050"/>
            <a:ext cx="1815562" cy="2462166"/>
          </a:xfrm>
          <a:prstGeom prst="rect">
            <a:avLst/>
          </a:prstGeom>
          <a:noFill/>
        </p:spPr>
      </p:pic>
      <p:sp>
        <p:nvSpPr>
          <p:cNvPr id="5" name="מלבן 4"/>
          <p:cNvSpPr/>
          <p:nvPr/>
        </p:nvSpPr>
        <p:spPr>
          <a:xfrm>
            <a:off x="0" y="4143380"/>
            <a:ext cx="2214546" cy="1169551"/>
          </a:xfrm>
          <a:prstGeom prst="rect">
            <a:avLst/>
          </a:prstGeom>
        </p:spPr>
        <p:txBody>
          <a:bodyPr wrap="square">
            <a:spAutoFit/>
          </a:bodyPr>
          <a:lstStyle/>
          <a:p>
            <a:r>
              <a:rPr lang="he-IL" sz="1400" dirty="0"/>
              <a:t>לושה יהודים בלבושם האופייני; מימין לשמאל: שני אשכנזים בלבוש חסידי ותלמיד חכם ספרדי. צולם בירושלים </a:t>
            </a:r>
            <a:r>
              <a:rPr lang="he-IL" sz="1400" dirty="0" smtClean="0"/>
              <a:t>1890</a:t>
            </a:r>
            <a:endParaRPr lang="he-I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3000"/>
                                        <p:tgtEl>
                                          <p:spTgt spid="3">
                                            <p:txEl>
                                              <p:pRg st="2" end="2"/>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16386"/>
                                        </p:tgtEl>
                                        <p:attrNameLst>
                                          <p:attrName>style.visibility</p:attrName>
                                        </p:attrNameLst>
                                      </p:cBhvr>
                                      <p:to>
                                        <p:strVal val="visible"/>
                                      </p:to>
                                    </p:set>
                                    <p:animEffect transition="in" filter="wipe(right)">
                                      <p:cBhvr>
                                        <p:cTn id="20" dur="3000"/>
                                        <p:tgtEl>
                                          <p:spTgt spid="1638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3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העלייה הראשונה </a:t>
            </a:r>
            <a:r>
              <a:rPr lang="he-IL" dirty="0" err="1" smtClean="0"/>
              <a:t>– 1</a:t>
            </a:r>
            <a:r>
              <a:rPr lang="he-IL" dirty="0" smtClean="0"/>
              <a:t>881-1904</a:t>
            </a:r>
            <a:endParaRPr lang="he-IL" dirty="0"/>
          </a:p>
        </p:txBody>
      </p:sp>
      <p:sp>
        <p:nvSpPr>
          <p:cNvPr id="3" name="מציין מיקום תוכן 2"/>
          <p:cNvSpPr>
            <a:spLocks noGrp="1"/>
          </p:cNvSpPr>
          <p:nvPr>
            <p:ph idx="1"/>
          </p:nvPr>
        </p:nvSpPr>
        <p:spPr>
          <a:xfrm>
            <a:off x="2143108" y="1600200"/>
            <a:ext cx="6543692" cy="4525963"/>
          </a:xfrm>
          <a:solidFill>
            <a:schemeClr val="tx2">
              <a:lumMod val="20000"/>
              <a:lumOff val="80000"/>
            </a:schemeClr>
          </a:solidFill>
        </p:spPr>
        <p:txBody>
          <a:bodyPr>
            <a:normAutofit fontScale="62500" lnSpcReduction="20000"/>
          </a:bodyPr>
          <a:lstStyle/>
          <a:p>
            <a:pPr>
              <a:buNone/>
            </a:pPr>
            <a:r>
              <a:rPr lang="he-IL" b="1" u="sng" dirty="0" smtClean="0"/>
              <a:t>מקור השם:</a:t>
            </a:r>
            <a:r>
              <a:rPr lang="he-IL" dirty="0" smtClean="0"/>
              <a:t> כונו כך על ידי אנשי ה"עלייה השנייה" כדי להבדיל עצמם אידיאולוגית מקודמיהם.</a:t>
            </a:r>
          </a:p>
          <a:p>
            <a:pPr>
              <a:buNone/>
            </a:pPr>
            <a:r>
              <a:rPr lang="he-IL" b="1" u="sng" dirty="0" smtClean="0"/>
              <a:t>גורמי העלייה:</a:t>
            </a:r>
            <a:endParaRPr lang="he-IL" dirty="0" smtClean="0"/>
          </a:p>
          <a:p>
            <a:pPr marL="514350" indent="-514350">
              <a:buFont typeface="+mj-lt"/>
              <a:buAutoNum type="arabicPeriod"/>
            </a:pPr>
            <a:r>
              <a:rPr lang="he-IL" dirty="0"/>
              <a:t> </a:t>
            </a:r>
            <a:r>
              <a:rPr lang="he-IL" dirty="0" smtClean="0"/>
              <a:t>השפעות ההשכלה והלאומיות האירופית, ותנועת "חיבת ציון" –</a:t>
            </a:r>
            <a:r>
              <a:rPr lang="he-IL" dirty="0" err="1" smtClean="0"/>
              <a:t> הת</a:t>
            </a:r>
            <a:r>
              <a:rPr lang="he-IL" dirty="0" smtClean="0"/>
              <a:t>נועה הלאומית היהודית הראשונה.</a:t>
            </a:r>
          </a:p>
          <a:p>
            <a:pPr marL="514350" indent="-514350">
              <a:buFont typeface="+mj-lt"/>
              <a:buAutoNum type="arabicPeriod"/>
            </a:pPr>
            <a:r>
              <a:rPr lang="he-IL" dirty="0" smtClean="0"/>
              <a:t>האנטישמיות הממוסדת של משטר הצאר הרוסי, פוגרום "סופות בנגב" (1881-2) ו"המאות השחורות" (1891).</a:t>
            </a:r>
          </a:p>
          <a:p>
            <a:pPr marL="514350" indent="-514350">
              <a:buFont typeface="+mj-lt"/>
              <a:buAutoNum type="arabicPeriod"/>
            </a:pPr>
            <a:r>
              <a:rPr lang="he-IL" dirty="0" smtClean="0"/>
              <a:t>קריסה כלכלית של הקהילות היהודית ברוסיה וגלי ההגירה הגדולים משם.</a:t>
            </a:r>
          </a:p>
          <a:p>
            <a:pPr marL="514350" indent="-514350">
              <a:buNone/>
            </a:pPr>
            <a:r>
              <a:rPr lang="he-IL" b="1" u="sng" dirty="0" smtClean="0"/>
              <a:t>מאפייני העולים:</a:t>
            </a:r>
            <a:r>
              <a:rPr lang="he-IL" dirty="0" smtClean="0"/>
              <a:t> משפחות ורווקים צעירים, שומרי מסורת. חדורי אידיאולוגיה לאומית יהודית.</a:t>
            </a:r>
          </a:p>
          <a:p>
            <a:pPr marL="514350" indent="-514350">
              <a:buNone/>
            </a:pPr>
            <a:r>
              <a:rPr lang="he-IL" b="1" u="sng" dirty="0" smtClean="0"/>
              <a:t>המטרה:</a:t>
            </a:r>
            <a:r>
              <a:rPr lang="he-IL" dirty="0" smtClean="0"/>
              <a:t> הקמת מדינה יהודית מודרנית בארץ ישראל, ויצירת יהודי "חדש", המפרנס עצמו בעמל כפיו, בעיקר בעבודת אדמה.</a:t>
            </a:r>
          </a:p>
          <a:p>
            <a:pPr marL="514350" indent="-514350">
              <a:buNone/>
            </a:pPr>
            <a:r>
              <a:rPr lang="he-IL" b="1" u="sng" dirty="0" smtClean="0"/>
              <a:t>מספרם:</a:t>
            </a:r>
            <a:r>
              <a:rPr lang="he-IL" dirty="0" smtClean="0"/>
              <a:t> כ-60,000 עלו, מתוכם כ-35,000 עזבו את הארץ.</a:t>
            </a:r>
            <a:endParaRPr lang="he-IL" b="1" u="sng" dirty="0"/>
          </a:p>
        </p:txBody>
      </p:sp>
      <p:pic>
        <p:nvPicPr>
          <p:cNvPr id="13314" name="Picture 2" descr="תוצאת תמונה עבור העליה הראשונה"/>
          <p:cNvPicPr>
            <a:picLocks noChangeAspect="1" noChangeArrowheads="1"/>
          </p:cNvPicPr>
          <p:nvPr/>
        </p:nvPicPr>
        <p:blipFill>
          <a:blip r:embed="rId2"/>
          <a:srcRect/>
          <a:stretch>
            <a:fillRect/>
          </a:stretch>
        </p:blipFill>
        <p:spPr bwMode="auto">
          <a:xfrm>
            <a:off x="214282" y="5181525"/>
            <a:ext cx="2357454" cy="1490744"/>
          </a:xfrm>
          <a:prstGeom prst="rect">
            <a:avLst/>
          </a:prstGeom>
          <a:noFill/>
        </p:spPr>
      </p:pic>
      <p:sp>
        <p:nvSpPr>
          <p:cNvPr id="13316" name="AutoShape 4" descr="תוצאת תמונה עבור העליה הראשונ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3320" name="AutoShape 8" descr="תוצאת תמונה עבור העליה הראשונ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3322" name="Picture 10" descr="תוצאת תמונה עבור העליה הראשונה"/>
          <p:cNvPicPr>
            <a:picLocks noChangeAspect="1" noChangeArrowheads="1"/>
          </p:cNvPicPr>
          <p:nvPr/>
        </p:nvPicPr>
        <p:blipFill>
          <a:blip r:embed="rId3"/>
          <a:srcRect/>
          <a:stretch>
            <a:fillRect/>
          </a:stretch>
        </p:blipFill>
        <p:spPr bwMode="auto">
          <a:xfrm>
            <a:off x="285720" y="2285992"/>
            <a:ext cx="1857356" cy="21779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800" decel="100000"/>
                                        <p:tgtEl>
                                          <p:spTgt spid="3">
                                            <p:txEl>
                                              <p:pRg st="3" end="3"/>
                                            </p:txEl>
                                          </p:spTgt>
                                        </p:tgtEl>
                                      </p:cBhvr>
                                    </p:animEffect>
                                    <p:anim calcmode="lin" valueType="num">
                                      <p:cBhvr>
                                        <p:cTn id="2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3322"/>
                                        </p:tgtEl>
                                        <p:attrNameLst>
                                          <p:attrName>style.visibility</p:attrName>
                                        </p:attrNameLst>
                                      </p:cBhvr>
                                      <p:to>
                                        <p:strVal val="visible"/>
                                      </p:to>
                                    </p:set>
                                    <p:animEffect transition="in" filter="wipe(down)">
                                      <p:cBhvr>
                                        <p:cTn id="41" dur="1000"/>
                                        <p:tgtEl>
                                          <p:spTgt spid="13322"/>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diamond(in)">
                                      <p:cBhvr>
                                        <p:cTn id="46" dur="2000"/>
                                        <p:tgtEl>
                                          <p:spTgt spid="3">
                                            <p:txEl>
                                              <p:pRg st="6" end="6"/>
                                            </p:txEl>
                                          </p:spTgt>
                                        </p:tgtEl>
                                      </p:cBhvr>
                                    </p:animEffect>
                                  </p:childTnLst>
                                </p:cTn>
                              </p:par>
                              <p:par>
                                <p:cTn id="47" presetID="7" presetClass="entr" presetSubtype="4" fill="hold" nodeType="withEffect">
                                  <p:stCondLst>
                                    <p:cond delay="0"/>
                                  </p:stCondLst>
                                  <p:childTnLst>
                                    <p:set>
                                      <p:cBhvr>
                                        <p:cTn id="48" dur="1" fill="hold">
                                          <p:stCondLst>
                                            <p:cond delay="0"/>
                                          </p:stCondLst>
                                        </p:cTn>
                                        <p:tgtEl>
                                          <p:spTgt spid="13314"/>
                                        </p:tgtEl>
                                        <p:attrNameLst>
                                          <p:attrName>style.visibility</p:attrName>
                                        </p:attrNameLst>
                                      </p:cBhvr>
                                      <p:to>
                                        <p:strVal val="visible"/>
                                      </p:to>
                                    </p:set>
                                    <p:anim calcmode="lin" valueType="num">
                                      <p:cBhvr additive="base">
                                        <p:cTn id="49" dur="1000" fill="hold"/>
                                        <p:tgtEl>
                                          <p:spTgt spid="13314"/>
                                        </p:tgtEl>
                                        <p:attrNameLst>
                                          <p:attrName>ppt_x</p:attrName>
                                        </p:attrNameLst>
                                      </p:cBhvr>
                                      <p:tavLst>
                                        <p:tav tm="0">
                                          <p:val>
                                            <p:strVal val="#ppt_x"/>
                                          </p:val>
                                        </p:tav>
                                        <p:tav tm="100000">
                                          <p:val>
                                            <p:strVal val="#ppt_x"/>
                                          </p:val>
                                        </p:tav>
                                      </p:tavLst>
                                    </p:anim>
                                    <p:anim calcmode="lin" valueType="num">
                                      <p:cBhvr additive="base">
                                        <p:cTn id="50" dur="10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6"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מושבות העלייה הראשונה</a:t>
            </a:r>
            <a:endParaRPr lang="he-IL" dirty="0"/>
          </a:p>
        </p:txBody>
      </p:sp>
      <p:sp>
        <p:nvSpPr>
          <p:cNvPr id="3" name="מציין מיקום תוכן 2"/>
          <p:cNvSpPr>
            <a:spLocks noGrp="1"/>
          </p:cNvSpPr>
          <p:nvPr>
            <p:ph idx="1"/>
          </p:nvPr>
        </p:nvSpPr>
        <p:spPr>
          <a:xfrm>
            <a:off x="3214678" y="1600200"/>
            <a:ext cx="5472122" cy="4525963"/>
          </a:xfrm>
        </p:spPr>
        <p:txBody>
          <a:bodyPr>
            <a:normAutofit fontScale="92500" lnSpcReduction="10000"/>
          </a:bodyPr>
          <a:lstStyle/>
          <a:p>
            <a:pPr>
              <a:buNone/>
            </a:pPr>
            <a:r>
              <a:rPr lang="he-IL" dirty="0" smtClean="0"/>
              <a:t>בתקופת העלייה הראשונה הוקמו כ-30 מושבות בשני גלים –</a:t>
            </a:r>
            <a:r>
              <a:rPr lang="he-IL" dirty="0" err="1" smtClean="0"/>
              <a:t> גל</a:t>
            </a:r>
            <a:r>
              <a:rPr lang="he-IL" dirty="0" smtClean="0"/>
              <a:t> ראשון </a:t>
            </a:r>
            <a:r>
              <a:rPr lang="he-IL" dirty="0" err="1" smtClean="0"/>
              <a:t>בתחיל</a:t>
            </a:r>
            <a:r>
              <a:rPr lang="he-IL" dirty="0" smtClean="0"/>
              <a:t> שנות ה-80, וגל שני בתחילת שנות ה-90.</a:t>
            </a:r>
          </a:p>
          <a:p>
            <a:pPr>
              <a:buNone/>
            </a:pPr>
            <a:r>
              <a:rPr lang="he-IL" b="1" u="sng" dirty="0" smtClean="0"/>
              <a:t>המושבה</a:t>
            </a:r>
            <a:r>
              <a:rPr lang="he-IL" dirty="0" smtClean="0"/>
              <a:t> - כפר חקלאי. תושביו </a:t>
            </a:r>
            <a:r>
              <a:rPr lang="he-IL" dirty="0" err="1" smtClean="0"/>
              <a:t>– איכרים</a:t>
            </a:r>
            <a:r>
              <a:rPr lang="he-IL" dirty="0" smtClean="0"/>
              <a:t> פרטיים שרכשו את הקרקע  והם בעליה, כל משפחה ונחלתה. הכוונה הייתה להתפרנס מעבודת החקלאות, ובכך להפוך את היהודים לעם נורמאלי.</a:t>
            </a:r>
          </a:p>
          <a:p>
            <a:pPr>
              <a:buNone/>
            </a:pPr>
            <a:endParaRPr lang="he-IL" dirty="0" smtClean="0"/>
          </a:p>
        </p:txBody>
      </p:sp>
      <p:pic>
        <p:nvPicPr>
          <p:cNvPr id="17410" name="Picture 2" descr="https://sites.google.com/site/historyatidim/_/rsrc/1366708560999/asssa/%D7%A2%D7%9C%D7%99%D7%94%20%D7%A8%D7%90%D7%A9%D7%95%D7%A0%D7%94%20-%20%D7%9E%D7%A4%D7%AA%20%D7%94%D7%AA%D7%99%D7%99%D7%A9%D7%91%D7%95%D7%AA.jpg"/>
          <p:cNvPicPr>
            <a:picLocks noChangeAspect="1" noChangeArrowheads="1"/>
          </p:cNvPicPr>
          <p:nvPr/>
        </p:nvPicPr>
        <p:blipFill>
          <a:blip r:embed="rId2"/>
          <a:srcRect/>
          <a:stretch>
            <a:fillRect/>
          </a:stretch>
        </p:blipFill>
        <p:spPr bwMode="auto">
          <a:xfrm>
            <a:off x="571472" y="1500174"/>
            <a:ext cx="2018221" cy="3357586"/>
          </a:xfrm>
          <a:prstGeom prst="rect">
            <a:avLst/>
          </a:prstGeom>
          <a:noFill/>
        </p:spPr>
      </p:pic>
      <p:sp>
        <p:nvSpPr>
          <p:cNvPr id="5" name="TextBox 4"/>
          <p:cNvSpPr txBox="1"/>
          <p:nvPr/>
        </p:nvSpPr>
        <p:spPr>
          <a:xfrm>
            <a:off x="500034" y="5143512"/>
            <a:ext cx="2256460" cy="1415772"/>
          </a:xfrm>
          <a:prstGeom prst="rect">
            <a:avLst/>
          </a:prstGeom>
          <a:noFill/>
        </p:spPr>
        <p:txBody>
          <a:bodyPr wrap="square" rtlCol="1">
            <a:spAutoFit/>
          </a:bodyPr>
          <a:lstStyle/>
          <a:p>
            <a:r>
              <a:rPr lang="he-IL" sz="1400" b="1" u="sng" dirty="0" smtClean="0"/>
              <a:t>מפת ההתיישבות:</a:t>
            </a:r>
            <a:r>
              <a:rPr lang="he-IL" sz="1200" dirty="0" smtClean="0"/>
              <a:t> המושבות הוקמו בעיקר בעמק החולה, עמק הירדן, עמק יזרעאל ומישורי השרון ויהודה. אלו המקומות בהן ניתן להם לרכוש קרקע, שבעליה הערבים חשבוה בלתי כשירה לחקלאות בשל ביצות. </a:t>
            </a:r>
            <a:endParaRPr lang="he-IL" sz="1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ipe(up)">
                                      <p:cBhvr>
                                        <p:cTn id="12" dur="2000"/>
                                        <p:tgtEl>
                                          <p:spTgt spid="17410"/>
                                        </p:tgtEl>
                                      </p:cBhvr>
                                    </p:animEffect>
                                  </p:childTnLst>
                                </p:cTn>
                              </p:par>
                              <p:par>
                                <p:cTn id="13" presetID="8" presetClass="entr" presetSubtype="16"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amond(in)">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קשיי העלייה הראשונה</a:t>
            </a:r>
            <a:endParaRPr lang="he-IL" dirty="0"/>
          </a:p>
        </p:txBody>
      </p:sp>
      <p:sp>
        <p:nvSpPr>
          <p:cNvPr id="3" name="מציין מיקום תוכן 2"/>
          <p:cNvSpPr>
            <a:spLocks noGrp="1"/>
          </p:cNvSpPr>
          <p:nvPr>
            <p:ph idx="1"/>
          </p:nvPr>
        </p:nvSpPr>
        <p:spPr>
          <a:xfrm>
            <a:off x="2643174" y="1643050"/>
            <a:ext cx="6043626" cy="4525963"/>
          </a:xfrm>
        </p:spPr>
        <p:txBody>
          <a:bodyPr>
            <a:normAutofit fontScale="70000" lnSpcReduction="20000"/>
          </a:bodyPr>
          <a:lstStyle/>
          <a:p>
            <a:pPr>
              <a:buNone/>
            </a:pPr>
            <a:r>
              <a:rPr lang="he-IL" dirty="0" smtClean="0"/>
              <a:t>אנשי העלייה הראשונה נתקלו בקשיים במספר תחומים:</a:t>
            </a:r>
          </a:p>
          <a:p>
            <a:pPr marL="514350" indent="-514350">
              <a:buFont typeface="+mj-lt"/>
              <a:buAutoNum type="arabicPeriod"/>
            </a:pPr>
            <a:r>
              <a:rPr lang="he-IL" dirty="0" smtClean="0">
                <a:solidFill>
                  <a:srgbClr val="0070C0"/>
                </a:solidFill>
              </a:rPr>
              <a:t>אקלים </a:t>
            </a:r>
            <a:r>
              <a:rPr lang="he-IL" dirty="0" err="1" smtClean="0">
                <a:solidFill>
                  <a:srgbClr val="0070C0"/>
                </a:solidFill>
              </a:rPr>
              <a:t>– ה</a:t>
            </a:r>
            <a:r>
              <a:rPr lang="he-IL" dirty="0" smtClean="0">
                <a:solidFill>
                  <a:srgbClr val="0070C0"/>
                </a:solidFill>
              </a:rPr>
              <a:t>אקלים הים תיכוני החם היה זר להם, שהגיעו מהקור הרוסי.</a:t>
            </a:r>
          </a:p>
          <a:p>
            <a:pPr marL="514350" indent="-514350">
              <a:buFont typeface="+mj-lt"/>
              <a:buAutoNum type="arabicPeriod"/>
            </a:pPr>
            <a:r>
              <a:rPr lang="he-IL" dirty="0" smtClean="0">
                <a:solidFill>
                  <a:srgbClr val="FF0000"/>
                </a:solidFill>
              </a:rPr>
              <a:t>בריאות –</a:t>
            </a:r>
            <a:r>
              <a:rPr lang="he-IL" dirty="0" err="1" smtClean="0">
                <a:solidFill>
                  <a:srgbClr val="FF0000"/>
                </a:solidFill>
              </a:rPr>
              <a:t> גופם</a:t>
            </a:r>
            <a:r>
              <a:rPr lang="he-IL" dirty="0" smtClean="0">
                <a:solidFill>
                  <a:srgbClr val="FF0000"/>
                </a:solidFill>
              </a:rPr>
              <a:t> לא היה חסין למחלות המקומיות, מלאריה ומחלות זיהומיות שונות.</a:t>
            </a:r>
          </a:p>
          <a:p>
            <a:pPr marL="514350" indent="-514350">
              <a:buFont typeface="+mj-lt"/>
              <a:buAutoNum type="arabicPeriod"/>
            </a:pPr>
            <a:r>
              <a:rPr lang="he-IL" dirty="0" smtClean="0">
                <a:solidFill>
                  <a:srgbClr val="00B050"/>
                </a:solidFill>
              </a:rPr>
              <a:t>חוסר ידע </a:t>
            </a:r>
            <a:r>
              <a:rPr lang="he-IL" dirty="0" err="1" smtClean="0">
                <a:solidFill>
                  <a:srgbClr val="00B050"/>
                </a:solidFill>
              </a:rPr>
              <a:t>– ה</a:t>
            </a:r>
            <a:r>
              <a:rPr lang="he-IL" dirty="0" smtClean="0">
                <a:solidFill>
                  <a:srgbClr val="00B050"/>
                </a:solidFill>
              </a:rPr>
              <a:t>יהודים כמעט שלא עסקו בחקלאות באירופה, ומי שהבין מעט הכיר את החקלאות באירופה שהייתה שונה מאוד מזו בארץ.</a:t>
            </a:r>
          </a:p>
          <a:p>
            <a:pPr marL="514350" indent="-514350">
              <a:buFont typeface="+mj-lt"/>
              <a:buAutoNum type="arabicPeriod"/>
            </a:pPr>
            <a:r>
              <a:rPr lang="he-IL" dirty="0" smtClean="0">
                <a:solidFill>
                  <a:schemeClr val="accent6">
                    <a:lumMod val="50000"/>
                  </a:schemeClr>
                </a:solidFill>
              </a:rPr>
              <a:t>חולשה כלכלית - לעולים לא היה גב כלכלי חזק שיאפשר להם תקופת הסתגלות. כשלון בטווח הקצר משמעו חוסר אפשרות להמשיך הלאה. </a:t>
            </a:r>
          </a:p>
          <a:p>
            <a:pPr marL="514350" indent="-514350">
              <a:buFont typeface="+mj-lt"/>
              <a:buAutoNum type="arabicPeriod"/>
            </a:pPr>
            <a:r>
              <a:rPr lang="he-IL" dirty="0" smtClean="0">
                <a:solidFill>
                  <a:schemeClr val="tx2">
                    <a:lumMod val="50000"/>
                  </a:schemeClr>
                </a:solidFill>
              </a:rPr>
              <a:t>זרות –</a:t>
            </a:r>
            <a:r>
              <a:rPr lang="he-IL" dirty="0" err="1" smtClean="0">
                <a:solidFill>
                  <a:schemeClr val="tx2">
                    <a:lumMod val="50000"/>
                  </a:schemeClr>
                </a:solidFill>
              </a:rPr>
              <a:t> לע</a:t>
            </a:r>
            <a:r>
              <a:rPr lang="he-IL" dirty="0" smtClean="0">
                <a:solidFill>
                  <a:schemeClr val="tx2">
                    <a:lumMod val="50000"/>
                  </a:schemeClr>
                </a:solidFill>
              </a:rPr>
              <a:t>ולים מרוסיה היה פער תרבותי ושפתי גדול מהשלטונות </a:t>
            </a:r>
            <a:r>
              <a:rPr lang="he-IL" dirty="0" err="1" smtClean="0">
                <a:solidFill>
                  <a:schemeClr val="tx2">
                    <a:lumMod val="50000"/>
                  </a:schemeClr>
                </a:solidFill>
              </a:rPr>
              <a:t>העות'מנים</a:t>
            </a:r>
            <a:r>
              <a:rPr lang="he-IL" dirty="0" smtClean="0">
                <a:solidFill>
                  <a:schemeClr val="tx2">
                    <a:lumMod val="50000"/>
                  </a:schemeClr>
                </a:solidFill>
              </a:rPr>
              <a:t> ומשכניהם הערבים.</a:t>
            </a:r>
            <a:endParaRPr lang="he-IL" dirty="0">
              <a:solidFill>
                <a:schemeClr val="tx2">
                  <a:lumMod val="50000"/>
                </a:schemeClr>
              </a:solidFill>
            </a:endParaRPr>
          </a:p>
        </p:txBody>
      </p:sp>
      <p:pic>
        <p:nvPicPr>
          <p:cNvPr id="19458" name="Picture 2" descr="תוצאת תמונה עבור מושבות העלייה הראשונה"/>
          <p:cNvPicPr>
            <a:picLocks noChangeAspect="1" noChangeArrowheads="1"/>
          </p:cNvPicPr>
          <p:nvPr/>
        </p:nvPicPr>
        <p:blipFill>
          <a:blip r:embed="rId2" cstate="print"/>
          <a:srcRect/>
          <a:stretch>
            <a:fillRect/>
          </a:stretch>
        </p:blipFill>
        <p:spPr bwMode="auto">
          <a:xfrm>
            <a:off x="285720" y="1357298"/>
            <a:ext cx="2220588" cy="1438258"/>
          </a:xfrm>
          <a:prstGeom prst="rect">
            <a:avLst/>
          </a:prstGeom>
          <a:noFill/>
        </p:spPr>
      </p:pic>
      <p:pic>
        <p:nvPicPr>
          <p:cNvPr id="19460" name="Picture 4" descr="https://upload.wikimedia.org/wikipedia/commons/thumb/8/80/Be%27er_Tuvia_%28before_1899%29.jpg/250px-Be%27er_Tuvia_%28before_1899%29.jpg"/>
          <p:cNvPicPr>
            <a:picLocks noChangeAspect="1" noChangeArrowheads="1"/>
          </p:cNvPicPr>
          <p:nvPr/>
        </p:nvPicPr>
        <p:blipFill>
          <a:blip r:embed="rId3"/>
          <a:srcRect/>
          <a:stretch>
            <a:fillRect/>
          </a:stretch>
        </p:blipFill>
        <p:spPr bwMode="auto">
          <a:xfrm>
            <a:off x="357158" y="4071942"/>
            <a:ext cx="2078547" cy="1471612"/>
          </a:xfrm>
          <a:prstGeom prst="rect">
            <a:avLst/>
          </a:prstGeom>
          <a:noFill/>
        </p:spPr>
      </p:pic>
      <p:sp>
        <p:nvSpPr>
          <p:cNvPr id="6" name="TextBox 5"/>
          <p:cNvSpPr txBox="1"/>
          <p:nvPr/>
        </p:nvSpPr>
        <p:spPr>
          <a:xfrm>
            <a:off x="285720" y="2857496"/>
            <a:ext cx="2121700" cy="830997"/>
          </a:xfrm>
          <a:prstGeom prst="rect">
            <a:avLst/>
          </a:prstGeom>
          <a:noFill/>
        </p:spPr>
        <p:txBody>
          <a:bodyPr wrap="square" rtlCol="1">
            <a:spAutoFit/>
          </a:bodyPr>
          <a:lstStyle/>
          <a:p>
            <a:r>
              <a:rPr lang="he-IL" sz="1200" dirty="0" smtClean="0"/>
              <a:t>המושבה יבנאל בגליל התחתון. נוסדה תחילה ב-1895 כמושבה "חורן", ננטשה ב-1898, ויושבה מחדש ב-1901</a:t>
            </a:r>
            <a:endParaRPr lang="he-IL" sz="1200" dirty="0"/>
          </a:p>
        </p:txBody>
      </p:sp>
      <p:sp>
        <p:nvSpPr>
          <p:cNvPr id="7" name="TextBox 6"/>
          <p:cNvSpPr txBox="1"/>
          <p:nvPr/>
        </p:nvSpPr>
        <p:spPr>
          <a:xfrm>
            <a:off x="214282" y="5786454"/>
            <a:ext cx="2327891" cy="1015663"/>
          </a:xfrm>
          <a:prstGeom prst="rect">
            <a:avLst/>
          </a:prstGeom>
          <a:noFill/>
        </p:spPr>
        <p:txBody>
          <a:bodyPr wrap="square" rtlCol="1">
            <a:spAutoFit/>
          </a:bodyPr>
          <a:lstStyle/>
          <a:p>
            <a:r>
              <a:rPr lang="he-IL" sz="1200" dirty="0" smtClean="0"/>
              <a:t>המושבה באר טוביה </a:t>
            </a:r>
            <a:r>
              <a:rPr lang="he-IL" sz="1200" dirty="0" err="1" smtClean="0"/>
              <a:t>– נוסדה</a:t>
            </a:r>
            <a:r>
              <a:rPr lang="he-IL" sz="1200" dirty="0" smtClean="0"/>
              <a:t> ב1888, ננטשה, הוקמה שוב ב1896 ננטשה שנית, וב1930 קמה בשלישית כמושב עובדים הקיים עד היום..</a:t>
            </a:r>
            <a:endParaRPr lang="he-IL"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1" fill="hold" nodeType="clickEffect">
                                  <p:stCondLst>
                                    <p:cond delay="0"/>
                                  </p:stCondLst>
                                  <p:childTnLst>
                                    <p:set>
                                      <p:cBhvr>
                                        <p:cTn id="39" dur="1" fill="hold">
                                          <p:stCondLst>
                                            <p:cond delay="0"/>
                                          </p:stCondLst>
                                        </p:cTn>
                                        <p:tgtEl>
                                          <p:spTgt spid="19458"/>
                                        </p:tgtEl>
                                        <p:attrNameLst>
                                          <p:attrName>style.visibility</p:attrName>
                                        </p:attrNameLst>
                                      </p:cBhvr>
                                      <p:to>
                                        <p:strVal val="visible"/>
                                      </p:to>
                                    </p:set>
                                    <p:anim calcmode="lin" valueType="num">
                                      <p:cBhvr additive="base">
                                        <p:cTn id="40" dur="2000" fill="hold"/>
                                        <p:tgtEl>
                                          <p:spTgt spid="19458"/>
                                        </p:tgtEl>
                                        <p:attrNameLst>
                                          <p:attrName>ppt_x</p:attrName>
                                        </p:attrNameLst>
                                      </p:cBhvr>
                                      <p:tavLst>
                                        <p:tav tm="0">
                                          <p:val>
                                            <p:strVal val="#ppt_x"/>
                                          </p:val>
                                        </p:tav>
                                        <p:tav tm="100000">
                                          <p:val>
                                            <p:strVal val="#ppt_x"/>
                                          </p:val>
                                        </p:tav>
                                      </p:tavLst>
                                    </p:anim>
                                    <p:anim calcmode="lin" valueType="num">
                                      <p:cBhvr additive="base">
                                        <p:cTn id="41" dur="2000" fill="hold"/>
                                        <p:tgtEl>
                                          <p:spTgt spid="19458"/>
                                        </p:tgtEl>
                                        <p:attrNameLst>
                                          <p:attrName>ppt_y</p:attrName>
                                        </p:attrNameLst>
                                      </p:cBhvr>
                                      <p:tavLst>
                                        <p:tav tm="0">
                                          <p:val>
                                            <p:strVal val="0-#ppt_h/2"/>
                                          </p:val>
                                        </p:tav>
                                        <p:tav tm="100000">
                                          <p:val>
                                            <p:strVal val="#ppt_y"/>
                                          </p:val>
                                        </p:tav>
                                      </p:tavLst>
                                    </p:anim>
                                  </p:childTnLst>
                                </p:cTn>
                              </p:par>
                              <p:par>
                                <p:cTn id="42" presetID="7" presetClass="entr" presetSubtype="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2000" fill="hold"/>
                                        <p:tgtEl>
                                          <p:spTgt spid="6"/>
                                        </p:tgtEl>
                                        <p:attrNameLst>
                                          <p:attrName>ppt_x</p:attrName>
                                        </p:attrNameLst>
                                      </p:cBhvr>
                                      <p:tavLst>
                                        <p:tav tm="0">
                                          <p:val>
                                            <p:strVal val="0-#ppt_w/2"/>
                                          </p:val>
                                        </p:tav>
                                        <p:tav tm="100000">
                                          <p:val>
                                            <p:strVal val="#ppt_x"/>
                                          </p:val>
                                        </p:tav>
                                      </p:tavLst>
                                    </p:anim>
                                    <p:anim calcmode="lin" valueType="num">
                                      <p:cBhvr additive="base">
                                        <p:cTn id="45"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0"/>
                                  </p:stCondLst>
                                  <p:childTnLst>
                                    <p:set>
                                      <p:cBhvr>
                                        <p:cTn id="49" dur="1" fill="hold">
                                          <p:stCondLst>
                                            <p:cond delay="0"/>
                                          </p:stCondLst>
                                        </p:cTn>
                                        <p:tgtEl>
                                          <p:spTgt spid="19460"/>
                                        </p:tgtEl>
                                        <p:attrNameLst>
                                          <p:attrName>style.visibility</p:attrName>
                                        </p:attrNameLst>
                                      </p:cBhvr>
                                      <p:to>
                                        <p:strVal val="visible"/>
                                      </p:to>
                                    </p:set>
                                    <p:anim calcmode="lin" valueType="num">
                                      <p:cBhvr additive="base">
                                        <p:cTn id="50" dur="1000" fill="hold"/>
                                        <p:tgtEl>
                                          <p:spTgt spid="19460"/>
                                        </p:tgtEl>
                                        <p:attrNameLst>
                                          <p:attrName>ppt_x</p:attrName>
                                        </p:attrNameLst>
                                      </p:cBhvr>
                                      <p:tavLst>
                                        <p:tav tm="0">
                                          <p:val>
                                            <p:strVal val="#ppt_x"/>
                                          </p:val>
                                        </p:tav>
                                        <p:tav tm="100000">
                                          <p:val>
                                            <p:strVal val="#ppt_x"/>
                                          </p:val>
                                        </p:tav>
                                      </p:tavLst>
                                    </p:anim>
                                    <p:anim calcmode="lin" valueType="num">
                                      <p:cBhvr additive="base">
                                        <p:cTn id="51" dur="1000" fill="hold"/>
                                        <p:tgtEl>
                                          <p:spTgt spid="19460"/>
                                        </p:tgtEl>
                                        <p:attrNameLst>
                                          <p:attrName>ppt_y</p:attrName>
                                        </p:attrNameLst>
                                      </p:cBhvr>
                                      <p:tavLst>
                                        <p:tav tm="0">
                                          <p:val>
                                            <p:strVal val="1+#ppt_h/2"/>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1000" fill="hold"/>
                                        <p:tgtEl>
                                          <p:spTgt spid="7"/>
                                        </p:tgtEl>
                                        <p:attrNameLst>
                                          <p:attrName>ppt_x</p:attrName>
                                        </p:attrNameLst>
                                      </p:cBhvr>
                                      <p:tavLst>
                                        <p:tav tm="0">
                                          <p:val>
                                            <p:strVal val="1+#ppt_w/2"/>
                                          </p:val>
                                        </p:tav>
                                        <p:tav tm="100000">
                                          <p:val>
                                            <p:strVal val="#ppt_x"/>
                                          </p:val>
                                        </p:tav>
                                      </p:tavLst>
                                    </p:anim>
                                    <p:anim calcmode="lin" valueType="num">
                                      <p:cBhvr additive="base">
                                        <p:cTn id="5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הברון רוטשילד מסייע</a:t>
            </a:r>
            <a:endParaRPr lang="he-IL" dirty="0"/>
          </a:p>
        </p:txBody>
      </p:sp>
      <p:sp>
        <p:nvSpPr>
          <p:cNvPr id="3" name="מציין מיקום תוכן 2"/>
          <p:cNvSpPr>
            <a:spLocks noGrp="1"/>
          </p:cNvSpPr>
          <p:nvPr>
            <p:ph idx="1"/>
          </p:nvPr>
        </p:nvSpPr>
        <p:spPr>
          <a:xfrm>
            <a:off x="2143108" y="1600200"/>
            <a:ext cx="6543692" cy="4525963"/>
          </a:xfrm>
          <a:solidFill>
            <a:srgbClr val="FFFF00"/>
          </a:solidFill>
        </p:spPr>
        <p:txBody>
          <a:bodyPr>
            <a:normAutofit fontScale="55000" lnSpcReduction="20000"/>
          </a:bodyPr>
          <a:lstStyle/>
          <a:p>
            <a:pPr>
              <a:buNone/>
            </a:pPr>
            <a:r>
              <a:rPr lang="he-IL" dirty="0" smtClean="0"/>
              <a:t>כאשר עמדו מושבות העלייה הראשונה בסכנת קריסה כלכלית הן פנו לעזרת ברון רוטשילד, יהודי אוהד הציונות ואחד מעשירי תבל בתקופתו.</a:t>
            </a:r>
          </a:p>
          <a:p>
            <a:pPr>
              <a:buNone/>
            </a:pPr>
            <a:r>
              <a:rPr lang="he-IL" dirty="0" smtClean="0"/>
              <a:t>רוטשילד סייע תחילה ברכישת קרקעות, בסיוע ישיר למושבות ובייסוד מושבות חדשות (שנשאו את שמות בני משפחתו).</a:t>
            </a:r>
          </a:p>
          <a:p>
            <a:pPr>
              <a:buNone/>
            </a:pPr>
            <a:r>
              <a:rPr lang="he-IL" dirty="0" smtClean="0"/>
              <a:t>הסיוע למושבות ניתן באמצעות פקידים ששלח רוטשילד מצרפת. אלו ניהלו את המושבות שהסכימו לקבלם, קבעו מה יגדלו, שכרו פועלים ערבים זולים ויעילים יותר מהמתיישבים </a:t>
            </a:r>
            <a:r>
              <a:rPr lang="he-IL" dirty="0" smtClean="0"/>
              <a:t>היהודים, </a:t>
            </a:r>
            <a:r>
              <a:rPr lang="he-IL" dirty="0" smtClean="0"/>
              <a:t>ש</a:t>
            </a:r>
            <a:r>
              <a:rPr lang="he-IL" dirty="0" smtClean="0"/>
              <a:t>הפכו למאין </a:t>
            </a:r>
            <a:r>
              <a:rPr lang="he-IL" dirty="0" smtClean="0"/>
              <a:t>אריסים על אדמתם. </a:t>
            </a:r>
          </a:p>
          <a:p>
            <a:pPr>
              <a:buNone/>
            </a:pPr>
            <a:r>
              <a:rPr lang="he-IL" dirty="0" smtClean="0"/>
              <a:t>לאחר התמרדות האיכרים בחלק מהמושבות סילק רוטשילד את הפקידים, והעביר את ניהול הכספים לחברת </a:t>
            </a:r>
            <a:r>
              <a:rPr lang="he-IL" dirty="0" err="1" smtClean="0"/>
              <a:t>יק"א</a:t>
            </a:r>
            <a:r>
              <a:rPr lang="he-IL" dirty="0" smtClean="0"/>
              <a:t> (</a:t>
            </a:r>
            <a:r>
              <a:rPr lang="en-US" dirty="0" smtClean="0"/>
              <a:t>Jewish Colonization Association</a:t>
            </a:r>
            <a:r>
              <a:rPr lang="he-IL" dirty="0" smtClean="0"/>
              <a:t> מיסודו של הברון הירש ב1891). </a:t>
            </a:r>
          </a:p>
          <a:p>
            <a:pPr>
              <a:buNone/>
            </a:pPr>
            <a:r>
              <a:rPr lang="he-IL" b="1" u="sng" dirty="0" smtClean="0"/>
              <a:t>הערכת פועלו:</a:t>
            </a:r>
            <a:r>
              <a:rPr lang="he-IL" dirty="0"/>
              <a:t> </a:t>
            </a:r>
            <a:r>
              <a:rPr lang="he-IL" dirty="0" smtClean="0"/>
              <a:t>מצד אחד פגע סיוע הברון בעצמאות המושבות ומתיישביהן, בניגוד לאידיאולוגיה הציונית שלהן. מצד אחר, סיועו הכלכלי הנרחב הצילן מקריסה כלכלית, והבטיח את המשך קיומן.</a:t>
            </a:r>
          </a:p>
          <a:p>
            <a:pPr>
              <a:buNone/>
            </a:pPr>
            <a:r>
              <a:rPr lang="he-IL" b="1" u="sng" dirty="0" smtClean="0"/>
              <a:t>אחרית דבר - גן </a:t>
            </a:r>
            <a:r>
              <a:rPr lang="he-IL" b="1" u="sng" dirty="0" smtClean="0"/>
              <a:t>הנדיב</a:t>
            </a:r>
            <a:r>
              <a:rPr lang="he-IL" b="1" u="sng" dirty="0" smtClean="0"/>
              <a:t>:</a:t>
            </a:r>
            <a:r>
              <a:rPr lang="he-IL" dirty="0" smtClean="0"/>
              <a:t> הברון רוטשילד רכש לעצמו חלקת קבר </a:t>
            </a:r>
            <a:r>
              <a:rPr lang="he-IL" dirty="0" err="1" smtClean="0"/>
              <a:t>בזכרון</a:t>
            </a:r>
            <a:r>
              <a:rPr lang="he-IL" dirty="0" smtClean="0"/>
              <a:t> יעקב, המושבה הקרויה על שם אביו, והקים בה גן קבר גדול. הוא ואשתו קבורים במערת קבורה בתוך הגן. </a:t>
            </a:r>
            <a:endParaRPr lang="he-IL" b="1" u="sng" dirty="0"/>
          </a:p>
        </p:txBody>
      </p:sp>
      <p:pic>
        <p:nvPicPr>
          <p:cNvPr id="20482" name="Picture 2" descr="תוצאת תמונה עבור הברון רוטשילד"/>
          <p:cNvPicPr>
            <a:picLocks noChangeAspect="1" noChangeArrowheads="1"/>
          </p:cNvPicPr>
          <p:nvPr/>
        </p:nvPicPr>
        <p:blipFill>
          <a:blip r:embed="rId2"/>
          <a:srcRect/>
          <a:stretch>
            <a:fillRect/>
          </a:stretch>
        </p:blipFill>
        <p:spPr bwMode="auto">
          <a:xfrm>
            <a:off x="214282" y="1428736"/>
            <a:ext cx="1432762" cy="2162169"/>
          </a:xfrm>
          <a:prstGeom prst="rect">
            <a:avLst/>
          </a:prstGeom>
          <a:noFill/>
        </p:spPr>
      </p:pic>
      <p:pic>
        <p:nvPicPr>
          <p:cNvPr id="20484" name="Picture 4" descr="תוצאת תמונה עבור גן הנדיב זכרון"/>
          <p:cNvPicPr>
            <a:picLocks noChangeAspect="1" noChangeArrowheads="1"/>
          </p:cNvPicPr>
          <p:nvPr/>
        </p:nvPicPr>
        <p:blipFill>
          <a:blip r:embed="rId3"/>
          <a:srcRect/>
          <a:stretch>
            <a:fillRect/>
          </a:stretch>
        </p:blipFill>
        <p:spPr bwMode="auto">
          <a:xfrm>
            <a:off x="214282" y="4643446"/>
            <a:ext cx="1857388" cy="1391249"/>
          </a:xfrm>
          <a:prstGeom prst="rect">
            <a:avLst/>
          </a:prstGeom>
          <a:noFill/>
        </p:spPr>
      </p:pic>
      <p:sp>
        <p:nvSpPr>
          <p:cNvPr id="6" name="TextBox 5"/>
          <p:cNvSpPr txBox="1"/>
          <p:nvPr/>
        </p:nvSpPr>
        <p:spPr>
          <a:xfrm>
            <a:off x="214282" y="3786190"/>
            <a:ext cx="1470638" cy="738664"/>
          </a:xfrm>
          <a:prstGeom prst="rect">
            <a:avLst/>
          </a:prstGeom>
          <a:noFill/>
        </p:spPr>
        <p:txBody>
          <a:bodyPr wrap="square" rtlCol="1">
            <a:spAutoFit/>
          </a:bodyPr>
          <a:lstStyle/>
          <a:p>
            <a:r>
              <a:rPr lang="he-IL" sz="1400" dirty="0" smtClean="0"/>
              <a:t>הברון אדמונד דה רוטשילד, 1845-1934</a:t>
            </a:r>
            <a:endParaRPr lang="he-IL" sz="1400" dirty="0"/>
          </a:p>
        </p:txBody>
      </p:sp>
      <p:sp>
        <p:nvSpPr>
          <p:cNvPr id="8" name="TextBox 7"/>
          <p:cNvSpPr txBox="1"/>
          <p:nvPr/>
        </p:nvSpPr>
        <p:spPr>
          <a:xfrm>
            <a:off x="214282" y="6143644"/>
            <a:ext cx="1899263" cy="461665"/>
          </a:xfrm>
          <a:prstGeom prst="rect">
            <a:avLst/>
          </a:prstGeom>
          <a:noFill/>
        </p:spPr>
        <p:txBody>
          <a:bodyPr wrap="square" rtlCol="1">
            <a:spAutoFit/>
          </a:bodyPr>
          <a:lstStyle/>
          <a:p>
            <a:r>
              <a:rPr lang="he-IL" sz="1200" dirty="0" smtClean="0"/>
              <a:t>מערת הקבורה של הברון בגן הנדיב </a:t>
            </a:r>
            <a:r>
              <a:rPr lang="he-IL" sz="1200" dirty="0" err="1" smtClean="0"/>
              <a:t>– ז</a:t>
            </a:r>
            <a:r>
              <a:rPr lang="he-IL" sz="1200" dirty="0" smtClean="0"/>
              <a:t>כרון יעקב </a:t>
            </a:r>
            <a:endParaRPr lang="he-IL"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par>
                                <p:cTn id="8" presetID="7" presetClass="entr" presetSubtype="8" fill="hold" nodeType="withEffect">
                                  <p:stCondLst>
                                    <p:cond delay="2000"/>
                                  </p:stCondLst>
                                  <p:childTnLst>
                                    <p:set>
                                      <p:cBhvr>
                                        <p:cTn id="9" dur="1" fill="hold">
                                          <p:stCondLst>
                                            <p:cond delay="0"/>
                                          </p:stCondLst>
                                        </p:cTn>
                                        <p:tgtEl>
                                          <p:spTgt spid="20482"/>
                                        </p:tgtEl>
                                        <p:attrNameLst>
                                          <p:attrName>style.visibility</p:attrName>
                                        </p:attrNameLst>
                                      </p:cBhvr>
                                      <p:to>
                                        <p:strVal val="visible"/>
                                      </p:to>
                                    </p:set>
                                    <p:anim calcmode="lin" valueType="num">
                                      <p:cBhvr additive="base">
                                        <p:cTn id="10" dur="2000" fill="hold"/>
                                        <p:tgtEl>
                                          <p:spTgt spid="20482"/>
                                        </p:tgtEl>
                                        <p:attrNameLst>
                                          <p:attrName>ppt_x</p:attrName>
                                        </p:attrNameLst>
                                      </p:cBhvr>
                                      <p:tavLst>
                                        <p:tav tm="0">
                                          <p:val>
                                            <p:strVal val="0-#ppt_w/2"/>
                                          </p:val>
                                        </p:tav>
                                        <p:tav tm="100000">
                                          <p:val>
                                            <p:strVal val="#ppt_x"/>
                                          </p:val>
                                        </p:tav>
                                      </p:tavLst>
                                    </p:anim>
                                    <p:anim calcmode="lin" valueType="num">
                                      <p:cBhvr additive="base">
                                        <p:cTn id="11" dur="2000" fill="hold"/>
                                        <p:tgtEl>
                                          <p:spTgt spid="20482"/>
                                        </p:tgtEl>
                                        <p:attrNameLst>
                                          <p:attrName>ppt_y</p:attrName>
                                        </p:attrNameLst>
                                      </p:cBhvr>
                                      <p:tavLst>
                                        <p:tav tm="0">
                                          <p:val>
                                            <p:strVal val="#ppt_y"/>
                                          </p:val>
                                        </p:tav>
                                        <p:tav tm="100000">
                                          <p:val>
                                            <p:strVal val="#ppt_y"/>
                                          </p:val>
                                        </p:tav>
                                      </p:tavLst>
                                    </p:anim>
                                  </p:childTnLst>
                                </p:cTn>
                              </p:par>
                              <p:par>
                                <p:cTn id="12" presetID="7" presetClass="entr" presetSubtype="8" fill="hold" grpId="0" nodeType="withEffect">
                                  <p:stCondLst>
                                    <p:cond delay="20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0-#ppt_w/2"/>
                                          </p:val>
                                        </p:tav>
                                        <p:tav tm="100000">
                                          <p:val>
                                            <p:strVal val="#ppt_x"/>
                                          </p:val>
                                        </p:tav>
                                      </p:tavLst>
                                    </p:anim>
                                    <p:anim calcmode="lin" valueType="num">
                                      <p:cBhvr additive="base">
                                        <p:cTn id="15"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800" decel="100000"/>
                                        <p:tgtEl>
                                          <p:spTgt spid="3">
                                            <p:txEl>
                                              <p:pRg st="1" end="1"/>
                                            </p:txEl>
                                          </p:spTgt>
                                        </p:tgtEl>
                                      </p:cBhvr>
                                    </p:animEffect>
                                    <p:anim calcmode="lin" valueType="num">
                                      <p:cBhvr>
                                        <p:cTn id="21"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vertical)">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dissolv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right)">
                                      <p:cBhvr>
                                        <p:cTn id="40" dur="3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3">
                                            <p:txEl>
                                              <p:pRg st="5" end="5"/>
                                            </p:txEl>
                                          </p:spTgt>
                                        </p:tgtEl>
                                        <p:attrNameLst>
                                          <p:attrName>ppt_y</p:attrName>
                                        </p:attrNameLst>
                                      </p:cBhvr>
                                      <p:tavLst>
                                        <p:tav tm="0">
                                          <p:val>
                                            <p:strVal val="1+#ppt_h/2"/>
                                          </p:val>
                                        </p:tav>
                                        <p:tav tm="100000">
                                          <p:val>
                                            <p:strVal val="#ppt_y"/>
                                          </p:val>
                                        </p:tav>
                                      </p:tavLst>
                                    </p:anim>
                                  </p:childTnLst>
                                </p:cTn>
                              </p:par>
                              <p:par>
                                <p:cTn id="47" presetID="7" presetClass="entr" presetSubtype="4" fill="hold" nodeType="withEffect">
                                  <p:stCondLst>
                                    <p:cond delay="0"/>
                                  </p:stCondLst>
                                  <p:childTnLst>
                                    <p:set>
                                      <p:cBhvr>
                                        <p:cTn id="48" dur="1" fill="hold">
                                          <p:stCondLst>
                                            <p:cond delay="0"/>
                                          </p:stCondLst>
                                        </p:cTn>
                                        <p:tgtEl>
                                          <p:spTgt spid="20484"/>
                                        </p:tgtEl>
                                        <p:attrNameLst>
                                          <p:attrName>style.visibility</p:attrName>
                                        </p:attrNameLst>
                                      </p:cBhvr>
                                      <p:to>
                                        <p:strVal val="visible"/>
                                      </p:to>
                                    </p:set>
                                    <p:anim calcmode="lin" valueType="num">
                                      <p:cBhvr additive="base">
                                        <p:cTn id="49" dur="5000" fill="hold"/>
                                        <p:tgtEl>
                                          <p:spTgt spid="20484"/>
                                        </p:tgtEl>
                                        <p:attrNameLst>
                                          <p:attrName>ppt_x</p:attrName>
                                        </p:attrNameLst>
                                      </p:cBhvr>
                                      <p:tavLst>
                                        <p:tav tm="0">
                                          <p:val>
                                            <p:strVal val="#ppt_x"/>
                                          </p:val>
                                        </p:tav>
                                        <p:tav tm="100000">
                                          <p:val>
                                            <p:strVal val="#ppt_x"/>
                                          </p:val>
                                        </p:tav>
                                      </p:tavLst>
                                    </p:anim>
                                    <p:anim calcmode="lin" valueType="num">
                                      <p:cBhvr additive="base">
                                        <p:cTn id="50" dur="5000" fill="hold"/>
                                        <p:tgtEl>
                                          <p:spTgt spid="20484"/>
                                        </p:tgtEl>
                                        <p:attrNameLst>
                                          <p:attrName>ppt_y</p:attrName>
                                        </p:attrNameLst>
                                      </p:cBhvr>
                                      <p:tavLst>
                                        <p:tav tm="0">
                                          <p:val>
                                            <p:strVal val="1+#ppt_h/2"/>
                                          </p:val>
                                        </p:tav>
                                        <p:tav tm="100000">
                                          <p:val>
                                            <p:strVal val="#ppt_y"/>
                                          </p:val>
                                        </p:tav>
                                      </p:tavLst>
                                    </p:anim>
                                  </p:childTnLst>
                                </p:cTn>
                              </p:par>
                              <p:par>
                                <p:cTn id="51" presetID="7"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0" fill="hold"/>
                                        <p:tgtEl>
                                          <p:spTgt spid="8"/>
                                        </p:tgtEl>
                                        <p:attrNameLst>
                                          <p:attrName>ppt_x</p:attrName>
                                        </p:attrNameLst>
                                      </p:cBhvr>
                                      <p:tavLst>
                                        <p:tav tm="0">
                                          <p:val>
                                            <p:strVal val="#ppt_x"/>
                                          </p:val>
                                        </p:tav>
                                        <p:tav tm="100000">
                                          <p:val>
                                            <p:strVal val="#ppt_x"/>
                                          </p:val>
                                        </p:tav>
                                      </p:tavLst>
                                    </p:anim>
                                    <p:anim calcmode="lin" valueType="num">
                                      <p:cBhvr additive="base">
                                        <p:cTn id="5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העלייה השנייה </a:t>
            </a:r>
            <a:r>
              <a:rPr lang="he-IL" dirty="0" err="1" smtClean="0"/>
              <a:t>– 1</a:t>
            </a:r>
            <a:r>
              <a:rPr lang="he-IL" dirty="0" smtClean="0"/>
              <a:t>904-1914</a:t>
            </a:r>
            <a:endParaRPr lang="he-IL" dirty="0"/>
          </a:p>
        </p:txBody>
      </p:sp>
      <p:sp>
        <p:nvSpPr>
          <p:cNvPr id="3" name="מציין מיקום תוכן 2"/>
          <p:cNvSpPr>
            <a:spLocks noGrp="1"/>
          </p:cNvSpPr>
          <p:nvPr>
            <p:ph idx="1"/>
          </p:nvPr>
        </p:nvSpPr>
        <p:spPr>
          <a:xfrm>
            <a:off x="2500298" y="1600200"/>
            <a:ext cx="6186502" cy="4525963"/>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txBody>
          <a:bodyPr>
            <a:normAutofit fontScale="77500" lnSpcReduction="20000"/>
          </a:bodyPr>
          <a:lstStyle/>
          <a:p>
            <a:pPr>
              <a:buNone/>
            </a:pPr>
            <a:r>
              <a:rPr lang="he-IL" b="1" u="sng" dirty="0" smtClean="0"/>
              <a:t>מקור השם:</a:t>
            </a:r>
            <a:r>
              <a:rPr lang="he-IL" dirty="0" smtClean="0"/>
              <a:t> העולים עצמם אימצו לעצמם את הכינוי כדי להבדילם מ"העלייה הראשונה" מבחינה אידיאולוגית.</a:t>
            </a:r>
          </a:p>
          <a:p>
            <a:pPr>
              <a:buNone/>
            </a:pPr>
            <a:r>
              <a:rPr lang="he-IL" b="1" u="sng" dirty="0" smtClean="0"/>
              <a:t>מאפיינים:</a:t>
            </a:r>
            <a:r>
              <a:rPr lang="he-IL" dirty="0" smtClean="0"/>
              <a:t> האידיאולוגיה הדומיננטית של העלייה השנייה הייתה הציונות הסוציאליסטית. העולים –</a:t>
            </a:r>
            <a:r>
              <a:rPr lang="he-IL" dirty="0" err="1" smtClean="0"/>
              <a:t> רווקים</a:t>
            </a:r>
            <a:r>
              <a:rPr lang="he-IL" dirty="0" smtClean="0"/>
              <a:t> ורווקות צעירים מאוד (סביב גיל 20) התכוונו להתפרנס מעבודת כפיים כפועלים. הם דגלו בשוויון חברתי מלא והתנגדו לבעלות על רכוש ולדת. </a:t>
            </a:r>
          </a:p>
          <a:p>
            <a:pPr>
              <a:buNone/>
            </a:pPr>
            <a:r>
              <a:rPr lang="he-IL" b="1" u="sng" dirty="0" smtClean="0"/>
              <a:t>המטרה:</a:t>
            </a:r>
            <a:r>
              <a:rPr lang="he-IL" dirty="0" smtClean="0"/>
              <a:t> להקים בארץ חברת מופת סוציאליסטית.</a:t>
            </a:r>
          </a:p>
          <a:p>
            <a:pPr>
              <a:buNone/>
            </a:pPr>
            <a:r>
              <a:rPr lang="he-IL" b="1" u="sng" dirty="0" smtClean="0"/>
              <a:t>מספרם:</a:t>
            </a:r>
            <a:r>
              <a:rPr lang="he-IL" dirty="0" smtClean="0"/>
              <a:t> בתקופה זו עלו ארצה כ-30,000 איש, מהם נותרו בארץ כ-3500 בלבד.</a:t>
            </a:r>
            <a:endParaRPr lang="he-IL" b="1" u="sng" dirty="0"/>
          </a:p>
        </p:txBody>
      </p:sp>
      <p:pic>
        <p:nvPicPr>
          <p:cNvPr id="9218" name="Picture 2" descr="תוצאת תמונה עבור העליה השניה"/>
          <p:cNvPicPr>
            <a:picLocks noChangeAspect="1" noChangeArrowheads="1"/>
          </p:cNvPicPr>
          <p:nvPr/>
        </p:nvPicPr>
        <p:blipFill>
          <a:blip r:embed="rId2" cstate="print"/>
          <a:srcRect/>
          <a:stretch>
            <a:fillRect/>
          </a:stretch>
        </p:blipFill>
        <p:spPr bwMode="auto">
          <a:xfrm>
            <a:off x="220306" y="1714488"/>
            <a:ext cx="2052106" cy="1357322"/>
          </a:xfrm>
          <a:prstGeom prst="rect">
            <a:avLst/>
          </a:prstGeom>
          <a:noFill/>
        </p:spPr>
      </p:pic>
      <p:pic>
        <p:nvPicPr>
          <p:cNvPr id="9220" name="Picture 4" descr="תוצאת תמונה עבור העליה השניה"/>
          <p:cNvPicPr>
            <a:picLocks noChangeAspect="1" noChangeArrowheads="1"/>
          </p:cNvPicPr>
          <p:nvPr/>
        </p:nvPicPr>
        <p:blipFill>
          <a:blip r:embed="rId3"/>
          <a:srcRect/>
          <a:stretch>
            <a:fillRect/>
          </a:stretch>
        </p:blipFill>
        <p:spPr bwMode="auto">
          <a:xfrm>
            <a:off x="192474" y="4429132"/>
            <a:ext cx="2164948" cy="1357322"/>
          </a:xfrm>
          <a:prstGeom prst="rect">
            <a:avLst/>
          </a:prstGeom>
          <a:noFill/>
        </p:spPr>
      </p:pic>
      <p:sp>
        <p:nvSpPr>
          <p:cNvPr id="6" name="TextBox 5"/>
          <p:cNvSpPr txBox="1"/>
          <p:nvPr/>
        </p:nvSpPr>
        <p:spPr>
          <a:xfrm>
            <a:off x="214281" y="3214686"/>
            <a:ext cx="2113575" cy="1015663"/>
          </a:xfrm>
          <a:prstGeom prst="rect">
            <a:avLst/>
          </a:prstGeom>
          <a:noFill/>
        </p:spPr>
        <p:txBody>
          <a:bodyPr wrap="square" rtlCol="1">
            <a:spAutoFit/>
          </a:bodyPr>
          <a:lstStyle/>
          <a:p>
            <a:r>
              <a:rPr lang="he-IL" sz="1200" dirty="0" smtClean="0"/>
              <a:t>קבוצת פועלים ופועלות בקטיף תפוזים באחת ממושבות השרון. כבר אז הפכו תפוזי הארץ לשם דבר בעולם תחת המותג "תפוזי </a:t>
            </a:r>
            <a:r>
              <a:rPr lang="en-US" sz="1200" dirty="0" smtClean="0"/>
              <a:t>JAFFA</a:t>
            </a:r>
            <a:r>
              <a:rPr lang="he-IL" sz="1200" dirty="0" smtClean="0"/>
              <a:t>". </a:t>
            </a:r>
            <a:endParaRPr lang="he-IL" sz="1200" dirty="0"/>
          </a:p>
        </p:txBody>
      </p:sp>
      <p:sp>
        <p:nvSpPr>
          <p:cNvPr id="7" name="TextBox 6"/>
          <p:cNvSpPr txBox="1"/>
          <p:nvPr/>
        </p:nvSpPr>
        <p:spPr>
          <a:xfrm>
            <a:off x="357157" y="5857893"/>
            <a:ext cx="2042141" cy="646331"/>
          </a:xfrm>
          <a:prstGeom prst="rect">
            <a:avLst/>
          </a:prstGeom>
          <a:noFill/>
        </p:spPr>
        <p:txBody>
          <a:bodyPr wrap="square" rtlCol="1">
            <a:spAutoFit/>
          </a:bodyPr>
          <a:lstStyle/>
          <a:p>
            <a:r>
              <a:rPr lang="he-IL" sz="1200" dirty="0" smtClean="0"/>
              <a:t>גרעין הפועלים שהקים את דגניה בצילום קבוצתי בחוות כינרת</a:t>
            </a:r>
            <a:endParaRPr lang="he-IL"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par>
                                <p:cTn id="13" presetID="2" presetClass="entr" presetSubtype="12"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1000" fill="hold"/>
                                        <p:tgtEl>
                                          <p:spTgt spid="9218"/>
                                        </p:tgtEl>
                                        <p:attrNameLst>
                                          <p:attrName>ppt_x</p:attrName>
                                        </p:attrNameLst>
                                      </p:cBhvr>
                                      <p:tavLst>
                                        <p:tav tm="0">
                                          <p:val>
                                            <p:strVal val="0-#ppt_w/2"/>
                                          </p:val>
                                        </p:tav>
                                        <p:tav tm="100000">
                                          <p:val>
                                            <p:strVal val="#ppt_x"/>
                                          </p:val>
                                        </p:tav>
                                      </p:tavLst>
                                    </p:anim>
                                    <p:anim calcmode="lin" valueType="num">
                                      <p:cBhvr additive="base">
                                        <p:cTn id="16" dur="1000" fill="hold"/>
                                        <p:tgtEl>
                                          <p:spTgt spid="92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amond(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outVertical)">
                                      <p:cBhvr>
                                        <p:cTn id="30" dur="1000"/>
                                        <p:tgtEl>
                                          <p:spTgt spid="3">
                                            <p:txEl>
                                              <p:pRg st="3" end="3"/>
                                            </p:txEl>
                                          </p:spTgt>
                                        </p:tgtEl>
                                      </p:cBhvr>
                                    </p:animEffect>
                                  </p:childTnLst>
                                </p:cTn>
                              </p:par>
                              <p:par>
                                <p:cTn id="31" presetID="2" presetClass="entr" presetSubtype="9" fill="hold" nodeType="withEffect">
                                  <p:stCondLst>
                                    <p:cond delay="0"/>
                                  </p:stCondLst>
                                  <p:childTnLst>
                                    <p:set>
                                      <p:cBhvr>
                                        <p:cTn id="32" dur="1" fill="hold">
                                          <p:stCondLst>
                                            <p:cond delay="0"/>
                                          </p:stCondLst>
                                        </p:cTn>
                                        <p:tgtEl>
                                          <p:spTgt spid="9220"/>
                                        </p:tgtEl>
                                        <p:attrNameLst>
                                          <p:attrName>style.visibility</p:attrName>
                                        </p:attrNameLst>
                                      </p:cBhvr>
                                      <p:to>
                                        <p:strVal val="visible"/>
                                      </p:to>
                                    </p:set>
                                    <p:anim calcmode="lin" valueType="num">
                                      <p:cBhvr additive="base">
                                        <p:cTn id="33" dur="1000" fill="hold"/>
                                        <p:tgtEl>
                                          <p:spTgt spid="9220"/>
                                        </p:tgtEl>
                                        <p:attrNameLst>
                                          <p:attrName>ppt_x</p:attrName>
                                        </p:attrNameLst>
                                      </p:cBhvr>
                                      <p:tavLst>
                                        <p:tav tm="0">
                                          <p:val>
                                            <p:strVal val="0-#ppt_w/2"/>
                                          </p:val>
                                        </p:tav>
                                        <p:tav tm="100000">
                                          <p:val>
                                            <p:strVal val="#ppt_x"/>
                                          </p:val>
                                        </p:tav>
                                      </p:tavLst>
                                    </p:anim>
                                    <p:anim calcmode="lin" valueType="num">
                                      <p:cBhvr additive="base">
                                        <p:cTn id="34" dur="1000" fill="hold"/>
                                        <p:tgtEl>
                                          <p:spTgt spid="9220"/>
                                        </p:tgtEl>
                                        <p:attrNameLst>
                                          <p:attrName>ppt_y</p:attrName>
                                        </p:attrNameLst>
                                      </p:cBhvr>
                                      <p:tavLst>
                                        <p:tav tm="0">
                                          <p:val>
                                            <p:strVal val="0-#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ppt_x"/>
                                          </p:val>
                                        </p:tav>
                                        <p:tav tm="100000">
                                          <p:val>
                                            <p:strVal val="#ppt_x"/>
                                          </p:val>
                                        </p:tav>
                                      </p:tavLst>
                                    </p:anim>
                                    <p:anim calcmode="lin" valueType="num">
                                      <p:cBhvr additive="base">
                                        <p:cTn id="3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20719</TotalTime>
  <Words>2178</Words>
  <Application>Microsoft Office PowerPoint</Application>
  <PresentationFormat>‫הצגה על המסך (4:3)</PresentationFormat>
  <Paragraphs>131</Paragraphs>
  <Slides>17</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ערכת נושא Office</vt:lpstr>
      <vt:lpstr> הפעילות הציונית בארץ ישראל עד מלחמת העולם ה-1</vt:lpstr>
      <vt:lpstr>מסגרת הזמן והמקום</vt:lpstr>
      <vt:lpstr>האימפריה העות'מנית במאה ה-19</vt:lpstr>
      <vt:lpstr>"הישוב הישן"</vt:lpstr>
      <vt:lpstr>העלייה הראשונה – 1881-1904</vt:lpstr>
      <vt:lpstr>מושבות העלייה הראשונה</vt:lpstr>
      <vt:lpstr>קשיי העלייה הראשונה</vt:lpstr>
      <vt:lpstr>הברון רוטשילד מסייע</vt:lpstr>
      <vt:lpstr>העלייה השנייה – 1904-1914</vt:lpstr>
      <vt:lpstr>המשרד הארץ ישראלי</vt:lpstr>
      <vt:lpstr>קשיי העלייה השנייה</vt:lpstr>
      <vt:lpstr>דרכי ההתמודדות </vt:lpstr>
      <vt:lpstr>הקבוצה והקיבוץ</vt:lpstr>
      <vt:lpstr>תל אביב – ההתישבות העירונית</vt:lpstr>
      <vt:lpstr>מפת התיישבות העלייה השנייה</vt:lpstr>
      <vt:lpstr>תרומתה של העלייה השנה בתחומים אחרים</vt:lpstr>
      <vt:lpstr>העלייה התימנית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הפעילות הציונית בארץ ישראל עד מלחמת העולם ה-1</dc:title>
  <dc:creator>Noam</dc:creator>
  <cp:lastModifiedBy>Noam</cp:lastModifiedBy>
  <cp:revision>165</cp:revision>
  <dcterms:created xsi:type="dcterms:W3CDTF">2020-03-01T09:20:27Z</dcterms:created>
  <dcterms:modified xsi:type="dcterms:W3CDTF">2020-03-15T18:41:16Z</dcterms:modified>
</cp:coreProperties>
</file>