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5" r:id="rId7"/>
    <p:sldId id="261" r:id="rId8"/>
    <p:sldId id="266" r:id="rId9"/>
    <p:sldId id="267" r:id="rId10"/>
    <p:sldId id="262" r:id="rId11"/>
    <p:sldId id="263" r:id="rId12"/>
    <p:sldId id="264"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2" d="100"/>
          <a:sy n="82" d="100"/>
        </p:scale>
        <p:origin x="-121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9FE4C33-2337-44A6-B06B-D88F32430285}" type="datetimeFigureOut">
              <a:rPr lang="he-IL" smtClean="0"/>
              <a:pPr/>
              <a:t>י"ד/אלול/תשע"ד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5406B161-317E-48B9-B0B2-396340D84A76}"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9FE4C33-2337-44A6-B06B-D88F32430285}" type="datetimeFigureOut">
              <a:rPr lang="he-IL" smtClean="0"/>
              <a:pPr/>
              <a:t>י"ד/אלול/תשע"ד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406B161-317E-48B9-B0B2-396340D84A7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ynet.co.il/PicServer2/24012010/2872072/sablan1_wa.jpg"/>
          <p:cNvPicPr>
            <a:picLocks noChangeAspect="1" noChangeArrowheads="1"/>
          </p:cNvPicPr>
          <p:nvPr/>
        </p:nvPicPr>
        <p:blipFill>
          <a:blip r:embed="rId2" cstate="print"/>
          <a:srcRect/>
          <a:stretch>
            <a:fillRect/>
          </a:stretch>
        </p:blipFill>
        <p:spPr bwMode="auto">
          <a:xfrm>
            <a:off x="-1" y="0"/>
            <a:ext cx="11658595" cy="6858000"/>
          </a:xfrm>
          <a:prstGeom prst="rect">
            <a:avLst/>
          </a:prstGeom>
          <a:noFill/>
        </p:spPr>
      </p:pic>
      <p:sp>
        <p:nvSpPr>
          <p:cNvPr id="2" name="כותרת 1"/>
          <p:cNvSpPr>
            <a:spLocks noGrp="1"/>
          </p:cNvSpPr>
          <p:nvPr>
            <p:ph type="ctrTitle"/>
          </p:nvPr>
        </p:nvSpPr>
        <p:spPr>
          <a:xfrm>
            <a:off x="683568" y="1052736"/>
            <a:ext cx="8064896" cy="1872208"/>
          </a:xfrm>
        </p:spPr>
        <p:txBody>
          <a:bodyPr>
            <a:normAutofit fontScale="90000"/>
          </a:bodyPr>
          <a:lstStyle/>
          <a:p>
            <a:r>
              <a:rPr lang="he-IL" sz="6000" dirty="0" smtClean="0">
                <a:cs typeface="+mn-cs"/>
              </a:rPr>
              <a:t>הדרוזים</a:t>
            </a:r>
            <a:br>
              <a:rPr lang="he-IL" sz="6000" dirty="0" smtClean="0">
                <a:cs typeface="+mn-cs"/>
              </a:rPr>
            </a:br>
            <a:r>
              <a:rPr lang="ar-AE" sz="6000" dirty="0" smtClean="0">
                <a:solidFill>
                  <a:schemeClr val="tx1"/>
                </a:solidFill>
              </a:rPr>
              <a:t>الدروز</a:t>
            </a:r>
            <a:r>
              <a:rPr lang="he-IL" sz="6000" dirty="0" smtClean="0">
                <a:solidFill>
                  <a:schemeClr val="tx1"/>
                </a:solidFill>
              </a:rPr>
              <a:t/>
            </a:r>
            <a:br>
              <a:rPr lang="he-IL" sz="6000" dirty="0" smtClean="0">
                <a:solidFill>
                  <a:schemeClr val="tx1"/>
                </a:solidFill>
              </a:rPr>
            </a:br>
            <a:endParaRPr lang="he-IL" sz="6000" dirty="0">
              <a:cs typeface="+mn-cs"/>
            </a:endParaRPr>
          </a:p>
        </p:txBody>
      </p:sp>
      <p:sp>
        <p:nvSpPr>
          <p:cNvPr id="5" name="TextBox 4"/>
          <p:cNvSpPr txBox="1"/>
          <p:nvPr/>
        </p:nvSpPr>
        <p:spPr>
          <a:xfrm>
            <a:off x="-1116632" y="2420888"/>
            <a:ext cx="6768752" cy="369332"/>
          </a:xfrm>
          <a:prstGeom prst="rect">
            <a:avLst/>
          </a:prstGeom>
          <a:noFill/>
        </p:spPr>
        <p:txBody>
          <a:bodyPr wrap="square" rtlCol="1">
            <a:spAutoFit/>
          </a:bodyPr>
          <a:lstStyle/>
          <a:p>
            <a:r>
              <a:rPr lang="he-IL" dirty="0" smtClean="0"/>
              <a:t>מגיש: טל פרוימוביץ'</a:t>
            </a:r>
            <a:endParaRPr lang="he-IL"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upload.wikimedia.org/wikipedia/commons/thumb/3/36/Druze_star.svg/1024px-Druze_star.svg.png"/>
          <p:cNvPicPr>
            <a:picLocks noChangeAspect="1" noChangeArrowheads="1"/>
          </p:cNvPicPr>
          <p:nvPr/>
        </p:nvPicPr>
        <p:blipFill>
          <a:blip r:embed="rId2" cstate="print">
            <a:lum contrast="-50000"/>
          </a:blip>
          <a:srcRect/>
          <a:stretch>
            <a:fillRect/>
          </a:stretch>
        </p:blipFill>
        <p:spPr bwMode="auto">
          <a:xfrm>
            <a:off x="755576" y="-387424"/>
            <a:ext cx="7908776" cy="7908777"/>
          </a:xfrm>
          <a:prstGeom prst="rect">
            <a:avLst/>
          </a:prstGeom>
          <a:noFill/>
        </p:spPr>
      </p:pic>
      <p:sp>
        <p:nvSpPr>
          <p:cNvPr id="2" name="כותרת 1"/>
          <p:cNvSpPr>
            <a:spLocks noGrp="1"/>
          </p:cNvSpPr>
          <p:nvPr>
            <p:ph type="title"/>
          </p:nvPr>
        </p:nvSpPr>
        <p:spPr/>
        <p:txBody>
          <a:bodyPr/>
          <a:lstStyle/>
          <a:p>
            <a:r>
              <a:rPr lang="he-IL" dirty="0" smtClean="0">
                <a:solidFill>
                  <a:schemeClr val="accent5">
                    <a:lumMod val="60000"/>
                    <a:lumOff val="40000"/>
                  </a:schemeClr>
                </a:solidFill>
                <a:cs typeface="+mn-cs"/>
              </a:rPr>
              <a:t>ההלכות הדתיות של הדרוזים </a:t>
            </a:r>
            <a:endParaRPr lang="he-IL" dirty="0">
              <a:solidFill>
                <a:schemeClr val="accent5">
                  <a:lumMod val="60000"/>
                  <a:lumOff val="40000"/>
                </a:schemeClr>
              </a:solidFill>
              <a:cs typeface="+mn-cs"/>
            </a:endParaRPr>
          </a:p>
        </p:txBody>
      </p:sp>
      <p:sp>
        <p:nvSpPr>
          <p:cNvPr id="3" name="מציין מיקום תוכן 2"/>
          <p:cNvSpPr>
            <a:spLocks noGrp="1"/>
          </p:cNvSpPr>
          <p:nvPr>
            <p:ph idx="1"/>
          </p:nvPr>
        </p:nvSpPr>
        <p:spPr/>
        <p:txBody>
          <a:bodyPr>
            <a:normAutofit fontScale="92500" lnSpcReduction="10000"/>
          </a:bodyPr>
          <a:lstStyle/>
          <a:p>
            <a:pPr>
              <a:buNone/>
            </a:pPr>
            <a:r>
              <a:rPr lang="he-IL" sz="2400" dirty="0" smtClean="0">
                <a:solidFill>
                  <a:schemeClr val="tx1">
                    <a:lumMod val="95000"/>
                    <a:lumOff val="5000"/>
                  </a:schemeClr>
                </a:solidFill>
              </a:rPr>
              <a:t>    </a:t>
            </a:r>
            <a:r>
              <a:rPr lang="he-IL" sz="2400" dirty="0" smtClean="0">
                <a:solidFill>
                  <a:schemeClr val="accent2">
                    <a:lumMod val="50000"/>
                  </a:schemeClr>
                </a:solidFill>
              </a:rPr>
              <a:t>חשוב לציין שמידע מפורט על מה היא בעצם הדת הדרוזית לא ידוע, הדרוזים מאמינים שנחוץ לשמור את מרכיבי דתם בסוד, שוב כצורך הגנה מפני המוסלמים.</a:t>
            </a:r>
          </a:p>
          <a:p>
            <a:pPr>
              <a:buNone/>
            </a:pPr>
            <a:r>
              <a:rPr lang="he-IL" sz="2400" dirty="0" smtClean="0">
                <a:solidFill>
                  <a:schemeClr val="tx1">
                    <a:lumMod val="95000"/>
                    <a:lumOff val="5000"/>
                  </a:schemeClr>
                </a:solidFill>
              </a:rPr>
              <a:t>    </a:t>
            </a:r>
          </a:p>
          <a:p>
            <a:pPr>
              <a:buNone/>
            </a:pPr>
            <a:r>
              <a:rPr lang="he-IL" sz="2400" dirty="0" smtClean="0">
                <a:solidFill>
                  <a:schemeClr val="tx1">
                    <a:lumMod val="95000"/>
                    <a:lumOff val="5000"/>
                  </a:schemeClr>
                </a:solidFill>
              </a:rPr>
              <a:t>     לדרוזים מספר הלכות, ישנן הלכות התנהגותיות וישנן הלכות דתיות, </a:t>
            </a:r>
            <a:r>
              <a:rPr lang="he-IL" sz="2400" dirty="0">
                <a:solidFill>
                  <a:schemeClr val="tx1">
                    <a:lumMod val="95000"/>
                    <a:lumOff val="5000"/>
                  </a:schemeClr>
                </a:solidFill>
              </a:rPr>
              <a:t>הדרוזי הדתי צריך לגלח את ראשו ולכסותו במצנפת, אינו מגלח את </a:t>
            </a:r>
            <a:r>
              <a:rPr lang="he-IL" sz="2400" dirty="0" smtClean="0">
                <a:solidFill>
                  <a:schemeClr val="tx1">
                    <a:lumMod val="95000"/>
                    <a:lumOff val="5000"/>
                  </a:schemeClr>
                </a:solidFill>
              </a:rPr>
              <a:t>שפמו, </a:t>
            </a:r>
            <a:r>
              <a:rPr lang="he-IL" sz="2400" dirty="0">
                <a:solidFill>
                  <a:schemeClr val="tx1">
                    <a:lumMod val="95000"/>
                    <a:lumOff val="5000"/>
                  </a:schemeClr>
                </a:solidFill>
              </a:rPr>
              <a:t>ונמנע מאכילת צמחים ומאכלים </a:t>
            </a:r>
            <a:r>
              <a:rPr lang="he-IL" sz="2400" dirty="0" smtClean="0">
                <a:solidFill>
                  <a:schemeClr val="tx1">
                    <a:lumMod val="95000"/>
                    <a:lumOff val="5000"/>
                  </a:schemeClr>
                </a:solidFill>
              </a:rPr>
              <a:t>משכרי חושים</a:t>
            </a:r>
            <a:r>
              <a:rPr lang="he-IL" sz="2400" dirty="0">
                <a:solidFill>
                  <a:schemeClr val="tx1">
                    <a:lumMod val="95000"/>
                    <a:lumOff val="5000"/>
                  </a:schemeClr>
                </a:solidFill>
              </a:rPr>
              <a:t>, חזיר וכל חיה אחרת שאינה מעלה גרה, משתיית </a:t>
            </a:r>
            <a:r>
              <a:rPr lang="he-IL" sz="2400" dirty="0" smtClean="0">
                <a:solidFill>
                  <a:schemeClr val="tx1">
                    <a:lumMod val="95000"/>
                    <a:lumOff val="5000"/>
                  </a:schemeClr>
                </a:solidFill>
              </a:rPr>
              <a:t>משקאות חריפים</a:t>
            </a:r>
            <a:r>
              <a:rPr lang="he-IL" sz="2400" dirty="0">
                <a:solidFill>
                  <a:schemeClr val="tx1">
                    <a:lumMod val="95000"/>
                    <a:lumOff val="5000"/>
                  </a:schemeClr>
                </a:solidFill>
              </a:rPr>
              <a:t> ומעישון (וזה חל גם על אלה שאינם דתיים). רוב ההלכות החמורות ביהדות ובאסלאם חלות גם כן על הדרוזים : מעלה גרה, מפריס פרסה, </a:t>
            </a:r>
            <a:r>
              <a:rPr lang="he-IL" sz="2400" dirty="0" smtClean="0">
                <a:solidFill>
                  <a:schemeClr val="tx1">
                    <a:lumMod val="95000"/>
                    <a:lumOff val="5000"/>
                  </a:schemeClr>
                </a:solidFill>
              </a:rPr>
              <a:t>בשר </a:t>
            </a:r>
            <a:r>
              <a:rPr lang="he-IL" sz="2400" dirty="0">
                <a:solidFill>
                  <a:schemeClr val="tx1">
                    <a:lumMod val="95000"/>
                    <a:lumOff val="5000"/>
                  </a:schemeClr>
                </a:solidFill>
              </a:rPr>
              <a:t>טמא, ברית מילה, קדושת הנשמה, נשיאת שם ה' לשווא, ורבים </a:t>
            </a:r>
            <a:r>
              <a:rPr lang="he-IL" sz="2400" dirty="0" smtClean="0">
                <a:solidFill>
                  <a:schemeClr val="tx1">
                    <a:lumMod val="95000"/>
                    <a:lumOff val="5000"/>
                  </a:schemeClr>
                </a:solidFill>
              </a:rPr>
              <a:t>עוד. חכמי ימות הדת </a:t>
            </a:r>
            <a:r>
              <a:rPr lang="he-IL" sz="2400" dirty="0">
                <a:solidFill>
                  <a:schemeClr val="tx1">
                    <a:lumMod val="95000"/>
                    <a:lumOff val="5000"/>
                  </a:schemeClr>
                </a:solidFill>
              </a:rPr>
              <a:t>מבקרים בבית התפילה הדרוזי (ח'לווה) בכל </a:t>
            </a:r>
            <a:r>
              <a:rPr lang="he-IL" sz="2400" dirty="0" smtClean="0">
                <a:solidFill>
                  <a:schemeClr val="tx1">
                    <a:lumMod val="95000"/>
                    <a:lumOff val="5000"/>
                  </a:schemeClr>
                </a:solidFill>
              </a:rPr>
              <a:t>השבוע </a:t>
            </a:r>
            <a:r>
              <a:rPr lang="he-IL" sz="2400" dirty="0">
                <a:solidFill>
                  <a:schemeClr val="tx1">
                    <a:lumMod val="95000"/>
                    <a:lumOff val="5000"/>
                  </a:schemeClr>
                </a:solidFill>
              </a:rPr>
              <a:t>כמתאפשר, ובמיוחד בערב שישי (יום חמישי).</a:t>
            </a:r>
          </a:p>
          <a:p>
            <a:pPr>
              <a:buNone/>
            </a:pPr>
            <a:endParaRPr lang="he-IL" dirty="0"/>
          </a:p>
        </p:txBody>
      </p:sp>
      <p:sp>
        <p:nvSpPr>
          <p:cNvPr id="20482" name="AutoShape 2" descr="data:image/jpeg;base64,/9j/4AAQSkZJRgABAQAAAQABAAD/2wCEAAkGBxQTERAPEBMVEBUVFBAUFBMUEBAUGA8QFBQWFxUSFhUYHCggGBsxHRMUIjIhJSkrMC4uFyA1ODUsNygwLysBCgoKDg0OGxAQGywkHyQsLC0uLCw0LCwsNS0tLC4sLCwsLCwsLCwsLCwsLCwvLCwsLCwsLCwsLCwsLCwsLCwsLP/AABEIAOEA4QMBEQACEQEDEQH/xAAcAAEAAQUBAQAAAAAAAAAAAAAABwIDBAUGAQj/xABHEAACAQICBQcFDQcDBQAAAAAAAQIDEQQhBQYSMUEHEyJRYXGBMkJUodEUFRYjUmJyc4KRk5TSNFNjkrGz8AgzwSRDg6Lx/8QAGwEBAAIDAQEAAAAAAAAAAAAAAAMGAgQFAQf/xAA5EQEAAQIDBQUGBQMEAwAAAAAAAQIDBBEhBRIxQVETcYGh0SIyYZGx8AZyssHhFDRSQ4KS8TNCRP/aAAwDAQACEQMRAD8AnEAAAAAAAAAAAAAAAAAAAAAAAAAAAAAAAAAAAAAAAAAAAAAAAAADy4HoAAAAAAAAAAAAAAAAAAAAAAAAAAAAAAAA4HU/WLntJY2Ld4Vs6WeSVB7Edn6UHtfZNSziN+9XR04eGk+bRw+K7S/XRyjh4aT5u+NtvAAAAAAAAAAAAAAAAAAAAAAAAAAAAAADR66aS9z4KvUTtJx5uDW9TqdFSXddy+yRXrnZ25q6IcRd7K1VX0j/AKQ5oTH+58Rh8RuVOcW+yn5NS32JTXicHC3Ny7TM/eas4O72d+mqeuU+Kf0yxrYAAAAAAAAAAAAAAAAAAAAAAAAAAAAAAIy5W9I3qYfCrdBOtP6Urwp59dlV/mRy9p3MqYo66uNti7lTTbjnr9/fJwD4HIcHkm3UXSHPYHDybvKEealnntU+im+1pRl9osti52luKlww13tbVNfWPPm35MnAAAAAAAAAAAAAAAAAAAAAAAAAAAAAID1h0j7oxVfEJ3U5vY+qjaNN9nRjF97ZXMZc7S9M+HyVPH3e1v1TyjT5Ne+BrtTkkHkk0haeIwrflJVor50bQqP7nS+5nX2Zczpmjpq72x7udFVvpr80lnUdkAAAAAAAAAAAAAAAAAAAAAAAAAAABz+vekuYwNeSdpTXNQzs9qpk2u1R2pfZIcRc7O3NSDFXeytVV9I8+SEisqc9fA9e8m11V0hzGMw9Zu0VNRnnlzdToSb7EpbX2TawVzcvR8dPvxbuzrvZ4iPjp8/5yTuWFagAAAAAAAAAAAAAAAAAAAAAAAAAAAEX8rOkdqtRwqeVOLqS6nOeUfFRjLwqHK2nc0ijxcXbF3Sm3Hf6fu4I5DgvXwPXvJ41fJ7nk+48iciJy1TtqnpH3Rg8PWbvJwUZvrqwbhN/zRb8S0Wq9+iKuq5WbnaW6a+sNuSJQAAAAAAAAAAAAAAAAAAAAAAAAAeN2zeX/AEAaa0h7oxFfE/vJuUcrPm/Jpprr2IwXgVvFXO0uzKo4292t+qrlwjwYRrtV6+B695PDx4krkk0h0cRhW9zjVhd71JbM0uxOMH9s7ezbm9bmnp+6x7Iu71qaOk+U/cpDOi6oAAAAAAAAAAAAAAAAAAAAAAAAAOb5QtI8zga1naVW1GOdv8Acvt2fB7CqNdxBibnZ2pqa2Mu9lZqq58u+ULlaVASAr2NwmSZ0eqBjmxzbzUrHcxjsPPdGcuZl2xq2il3bfNv7Ju7Pu7t6I66Ohsu9uYiIn/209E2FhWoAAAAAAAAAAAAABRWrRhGU5yUIxTcpSaSilvbbySAwff3C+k0Px6XtAe/uF9Jofj0vaA9/cL6TQ/Hpe0B7+4X0mh+PS9oD39wvpND8el7QHv7hfSaH49L2gPf3C+k0Px6XtAe/uF9Jofj0vaA9/cL6TQ/Hpe0COeU3TEa9ajRozjUhTg5OUJKUXUm911xUYr8RnI2nd92jx9P3cLbN73bfjP0j93HRpnImXBmpcUDHNjNSvYyR5MkzobJ5mxzeOPa12reu1GVNU0zFUcmVFc01RVHGNUzaK1ow9SjSqVMRRpzlCLnCVanFwqW6cWm8rO6LdRXFdMVRzXu3XFdEVxwmM2V8IML6Vh/zFL9RkyyPhBhfSsP+YpfqBkfCDC+lYf8xS/UDI+EGF9Kw/5il+oGR8IML6Vh/wAxS/UDI+EGF9Kw/wCYpfqBkfCDC+lYf8xS/UDI+EGF9Kw/5il+oGS9hdLUKstilXpVZWb2YVacnZb3ZO9s0BmAAAHjQHFaxalrOrhIrtoZJf8Aie6P0Hl1bNrMOJlhN9rpptOMk04yW+LTzi+x5gWZ0JLhfuzAtgAAACqMALsKQCthdpdq3ew0sbhe2o096OHo5+0MH/UW86fejh6MHmyszOWkqfMzE5SqUDHNjm9ccke56GeiloGbXaZ0gqNNyycnlBdb6+5ew2cNZ7WvLlzdjY2zZx1/KfcjWqf275+mcuFnJttt3bbbb4t8TuxGWkPqEUxTEUxGUQoPXkvD1iAAAFUIN7lcTOT2mmapyiF6GEfF29ZHNyG1Rg66uOjrNS9Qq2PneEdiinadeavFPjGEctuXZw4tXV87dNVevCGvi79jC+z71fTlHf6J+1Y1Yw+Bpc1hoWbtt1HZzqtcZSS7XkrJXdkbdNMUxlCvXb1d2rern08G5MkQAAAANJrBq5TxPTXxVVKyqJX2lwjUj569a4NXdwj/AB2DqUZ81WjsSzazvGolvlCXnLNdTV1dK4GNOmnvVwLE8IuDt6wLTwsuq/cAhSAvwpAX4UgLsaYGNjsJ568facTamE/1qPH19Vd2zgf/AKKP93r6/PqwNk4WatZvJLJeJlyZ8livUUU5Sdkk231JGVFM1TEQlsWa71yLdEZzM5Q4HS2Pdao5vJbor5MfaWGxZi1Ruw+sbNwFGCw8WqePGZ6z98PgwWTN2VJ6xA8VQg3uVxM5MqaZqnKIX4YR8Xb1kc3IbNGDrnjovQw8Vwv3mE3JltUYS3Tx1XkuCMNZbHs0R0iEn6i8lsquziNIJ06eTjh84zqdtR76a+b5XXs2z27WH51fJX8dteZzosf8vT1+SY8Nh404Rp04xpwilGMIxUYxitySWSRtq/M56yuAAAAAAAAYukdH068HSrRU47+KcZcJRks4vN5oCPdPav1MNeV3Vo/vbK9PsqpZL6Sy69nJMNdCkBk06IGQsMnvVwHvYuDt6wKZaPkuF+72AW+bsB44iYzeTGektRjqGy7rc/U+oquPwfYV50+7PD0UvaeAnDXM6fdnh8Ph6fBhzeSNPk0OTj9atKbT5iDyi+m098l5vcv69x2MDh92O0q4zwfQfwzsrsbf9Vcj2qo9n4R175+ne5xs6K1TJGDe5XHB5FM1TlEZr8MI+Lt6zCbkNijB1zx0X4YeK4X7zCbky2qMJbp46rpg2YiIjKAPWZojRdXE1Y0MPB1Zy4LhFb5Se6Mc1m+tGVFE1zlCDEYm3h6N6ufWe5OOovJ1SwWzXr2r4m3lZuFB8VTT3v57V+rZu0b9u1FHeqmN2hcxM5cKenr1dySueAAAAAAAAAAHjQHJ6X1W2b1MKsuNDJW7aTeUfoPLqcbWYaehBPd1tNNNOLW+LTzT6080Bl06IGRCiBc5sC3Vpp70n3gYFfBx4Nx9YGsxeDdmvKXYRXrNN2iaKuEocRYov25t18J+83F6y4yVCOxFPnJX2cty+X/nHuK/bwU03Zpr4R59HK2PsC5fxU03Kc6KOPx6R3Tz+GnNxCwjecnb1s6k3Ijg+nU4KueOi7HDxXC/fmYTcmU9OEt08dVwxbEREaQAAAHUamaj18fJSiuaoJtSryWTtvjTXny9Stm9yc1qzNes8HMx206MP7NOtXlHf6fRPGrmrtDBUuZw0NndtzdnOrJedOXF5vLcr5JG9TTFMZQqt69Xer365zltjJEAAAAAAAAAAAAAA1eldDRqvnIPm6u7btdTS3RqR85dT3rg7NphpqcGpc3UjsTSb2b3UksnKEvOjms96urpN2AvuNgLVSQGn0tpyhQ/360KfHZcltNdkF0n4I2LGEv3/wDxUTP0+fB5NURxcXpblNoRusPTnWfypfFx7+Mn9yOzY/Dt6rW7VFPdrPp5yjm7HJx2lNfMXVulNUI55Uo2dvpO8r9zR1Kdk4PDU79Ub2XX04I+0qlvtRVz+Dqut8bL3RUzn03/ALdLK7PmX4qvVU7QpmnT2I4aR71To4S7XbpzomYVYzV6lK+w3Tf8y+55+s5VvG1x72rr2tr3qdK8qvKfvwabFav1Y5xSqL5rz+5/8XNyjGW6uOne6Vralivj7M/H1aypTcXaScX1NNP7jaiYnWHQpqiqM6ZzhSevXsVdpLNtpJLi3uSERm8qqimM5nKEp6i8lrns4nSKcI744bdKXU6r81fMWfXbNPctYfLWpXMdteas6LGkdefh07+Pcl+hRjCMYQioRilGMYpRUYrJJJZJdhtOCrAAAAAAAAAAAAAAAAALGMwkKsdmavndNNpwlu2oyWcXm811sCI9edfZYHEVMFTgsRUgo3qyeyltRUoqUIrpStJXaaXYtysGytif1dvta6sqc8so4z48vlKKu5uzlCOdLa8Y2vdSrOnF+bS+LXdddJ+LZZbGyMHY1ijOetWv8eSGblUublK7bebebb4vrN6Zy0YKSKqp6s1Z8F/9ZwcViO1q04R95paYySTyZv8A6Sp9fP8At0z5l+K/72n8kfqqbtj3XR4mn5y8faV+irPRKxzMW61GM1acVJdqTM6a6qdaZyZ0XK7c50TMdzVYrV2nLODdN/zL7nn6zbox1ce9q6Nra16n38qvKfvwSZyZ6l4ehRo4x2r15x2tuSVsO3lKFOPBp3i5b3Z2snYsuHpp3IqjnGbQxuPuYmrKdKenr1d8TtAAAAAAAAAAAAAAAAAAAFFWooxlOTtGKcm3wildsD5E0/pN4nE4jFSverUqTs/NjKTcY+CsvA+mYKz/AE+GotdI17+M+bTqnOc2vbJZqeKWyKqp6oqTt3/0RysbiP8ATp8fRnTHNYOWzSbyZ/slT6+f9umfP/xV/eU/kj9VTase66xorUTkmYVWnZ2+4nic4zFB6AHfcmuNvSrYd/8AbmpxXVCre67enGo39JFn2Vd37G7/AI6IK41dmdNgAAAAAAAAAAAAAAAAAADjOV7S/ufRWJs7SrWw8e3nb7a/DVQ39mWe2xVFPLPOfDX+GNc5UvmNsv8ANTUeNkU1PVMpWz/xmpiL/Z0/HkyiM1hs4szMznKR4eCTeTP9kqfXz/t0z5/+Kv7yn8kfqqbVj3XWlaTKKsLq33GVNWUjCaJh4ButTcbzWMot5RqbVGWe7bs4O3XtxgvtM6uybu7e3P8AKPOPuUdyNErllQgAAAAAAAAAAAAAAAAAAgz/AFC6Y2q+FwUXlThKtPdZzqPZgn2pQl+IWT8P2st+7PdH1n9kN2eSIblimpE8Iq64pjOXqzOVzi3bk3Kt6UkRkpIwAk3kz/ZKn18/7dM+f/ir+8p/JH6qm1Y911pWkwBYxNPzl49xJRVyGKSBdrOL2ZJpxfyZp3jLwaT8CS1cm3XFccpzeTGaZ9GYxVqNKvHJVIQnb5O0k9l9q3eBdaaoqiJjhLWZR6AAAAAAAAAAAAAAAAAB8l69aY916QxeJTvGVWSg08nSh0KbXfGMX4l12da7LDU0851nxa1c5y0JuvFFWXD7/YcvFXt+d2OEM6YWjUegHU6k6iYrSU7UY83STSqYiaexDrUflzt5q7LtJ3Na/iabenGWURmnTCcmtLDYaNLBzlzivKTqybjiJtK7aS+LeSScVu3qTzKztLBxjZ36pyq4RP7d3mmoq3XP16UoTlTqRdOcbXhK10nueWTWTzV07PMqGIw1yxXu3I9PBPExPBQQPQDDr07Psfq7CemrOBaPRIfJvjdqhUoN50ptpfw6t5Jv7fOruSLTsy7v2IjnGnogrjKXXHRYAAAAAAAAAAAAAAAADneUPS/uXRuMrp2lzbhTa3qrV6EGu5yT8CfDWu1vU0dZ8ufk8mcozfJ5e2s8nK3fw9pqYq9uxuxxl7TCwctm9hFtpJNttJJK7be5JHkzERnL1MHJ7yNyqbGJ0onThk44VNxnP61rOmvmrpZ57NrPm38bnpb+bKKeqc8JhYUoRpUoRpwgkowhFRjGK4JLJHPZrwGBpfRFLEQ2aqzV9mcbKdNvjF+Cyd07ZpkV6zReo3K4zh7E5cEfaZ0NVw0vjOlBtKNWK6LbyUZLzJX4PJ3Vm3kqtjtmV4f2qdafOO/1+iamuJa85bNTON1ZnsTlIwZxs7MnicxvtRsbzeMhFvo1Yypvq2vLhJ+MXFfWHX2Rd3bs0dY84/jNHcjTNKRY0IAAAAAAAAAAAAAAAAhz/UPpi1PCYGL8qUq81fNKK2Kd1xTcqn8h29iWd67VcnlHnP8ACO5OmSEG+JY7t2LdOcoYjNYlK+ZxqqpqnOUja6tauYjHVlQwlN1JZbUt0KUX585borf2u2SbyILt6m1GdT2IzfRPJ/yZYfRyjWnbE4njWlHKk3vVKL8nq2t7z3J2ORexFV2deHRJEZO7IHoAAAU1aalFxklKLTTi0mpJ5NNPegOJ09qlKF6uFTnHe6N7yh1um35S+a899m8onDx2yKa/bs6T05eHT6dySm51csnf1ruadmmuDvlYrVVNVEzTVGUwmW69O6y3r19hlRVloMSNSUXGcPKhKM4X+XBqUb+KRtWLnZXKa+kvJjOE1YLExq06daGcakITj9GSTXqZdInPWGsvHoAAAAAAAAAAAAAAAfLnKvpf3TpXFSTvGlJUIdipdGXht84/Et+yrUWsNFU89fTyQVznLi6kr93+ZkN+7NyrPlyIjJIPJ7yV18fs4jEbWGwrs1Ky5yuv4UXuXz3lmrKXDl38ZFPs0aykil9C6C0HQwdGOHwtKNKCzslnOXypyecpZLNnLqqmqc5ZtieAAAAAAADQ6f1ZhXvUh8VV+WllUsrWqR45W6W9WW9ZPTxeBtYmPa0nlPP+YZU1TDg8ZhZ0pulWjsTzdt6ml50JedHNd11dJ5FTxWDu4arKuNOU8k9NUS1+Jp26S8e8ioqz0epB5O8bt4V0nvozlHPe6c+nF93SlFfQLfs672mHp+Gny/jJr1xlLqTeYgAAAAAAAAAAAAANZrNpVYXCYnFO3xVKc0n500uhHxlsrxM7dE3K4ojjM5PJnJ8kYXCVcRVjRownXq1HlGKcpSbzbf8AVt7uJasZiKLdPZxOUR95IaYz1Tnyecj9PD7GJ0io162+NHyqVF8Nr95L/wBV22TK7fxdVzSNISxTklc1GQAAAAAAAAAAYukdH068ObrRUlvW9OMvlRks4vN5rrMK7dNymaaoziSJyR9p7V6phryfxtHP42yvBfxUt30llk/JyTrWN2TXZ9uzrT05x6wmprz4mouK5rGc091aDh3zhecPVzq75Im2Ne9qqjrr8i5CSyxIQAAAAAAAAAAAAAHJcpGg6+Ow9PA4dxpxqVYSr1ZZqnRp9KyineUnLYaXzXdreT4e92Ne/lrHDveTGcZMzU/U3DaOpuGGhecrc5WnnUqvtlwXzVZeN2YXLtVyc6pIjJ0JG9AAAAAAAAAAAAAMDjtO6qODWJwK6dOUaiw91GM5QkpbNOTyhe1tl9HNeTnfRrwNPbRet6VZ69J6+PxZb2mUuwT4m8xegAAAAAAAAAAAAAAAAAAAAAAAAAAAAAAAAAAAAAAAAAAAAAAAAAAAAAAAAAAAAAAAAAAAAAAAAAAAAAAAAAAAAAAAAAAAAAAAAAAAAAAAAAAAH//Z"/>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4)">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heel(4)">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heel(4)">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upload.wikimedia.org/wikipedia/commons/thumb/3/36/Druze_star.svg/1024px-Druze_star.svg.png"/>
          <p:cNvPicPr>
            <a:picLocks noChangeAspect="1" noChangeArrowheads="1"/>
          </p:cNvPicPr>
          <p:nvPr/>
        </p:nvPicPr>
        <p:blipFill>
          <a:blip r:embed="rId2" cstate="print">
            <a:lum contrast="-50000"/>
          </a:blip>
          <a:srcRect/>
          <a:stretch>
            <a:fillRect/>
          </a:stretch>
        </p:blipFill>
        <p:spPr bwMode="auto">
          <a:xfrm>
            <a:off x="755576" y="-387424"/>
            <a:ext cx="7908776" cy="7908777"/>
          </a:xfrm>
          <a:prstGeom prst="rect">
            <a:avLst/>
          </a:prstGeom>
          <a:noFill/>
        </p:spPr>
      </p:pic>
      <p:sp>
        <p:nvSpPr>
          <p:cNvPr id="2" name="כותרת 1"/>
          <p:cNvSpPr>
            <a:spLocks noGrp="1"/>
          </p:cNvSpPr>
          <p:nvPr>
            <p:ph type="title"/>
          </p:nvPr>
        </p:nvSpPr>
        <p:spPr/>
        <p:txBody>
          <a:bodyPr/>
          <a:lstStyle/>
          <a:p>
            <a:r>
              <a:rPr lang="he-IL" dirty="0" smtClean="0">
                <a:solidFill>
                  <a:schemeClr val="accent5">
                    <a:lumMod val="60000"/>
                    <a:lumOff val="40000"/>
                  </a:schemeClr>
                </a:solidFill>
                <a:cs typeface="+mn-cs"/>
              </a:rPr>
              <a:t>ההלכות ההתנהגותיות של הדרוזים</a:t>
            </a:r>
            <a:endParaRPr lang="he-IL" dirty="0">
              <a:solidFill>
                <a:schemeClr val="accent5">
                  <a:lumMod val="60000"/>
                  <a:lumOff val="40000"/>
                </a:schemeClr>
              </a:solidFill>
              <a:cs typeface="+mn-cs"/>
            </a:endParaRPr>
          </a:p>
        </p:txBody>
      </p:sp>
      <p:sp>
        <p:nvSpPr>
          <p:cNvPr id="3" name="מציין מיקום תוכן 2"/>
          <p:cNvSpPr>
            <a:spLocks noGrp="1"/>
          </p:cNvSpPr>
          <p:nvPr>
            <p:ph idx="1"/>
          </p:nvPr>
        </p:nvSpPr>
        <p:spPr/>
        <p:txBody>
          <a:bodyPr>
            <a:normAutofit/>
          </a:bodyPr>
          <a:lstStyle/>
          <a:p>
            <a:pPr>
              <a:buNone/>
            </a:pPr>
            <a:r>
              <a:rPr lang="he-IL" sz="2400" dirty="0" smtClean="0">
                <a:solidFill>
                  <a:schemeClr val="tx1">
                    <a:lumMod val="95000"/>
                    <a:lumOff val="5000"/>
                  </a:schemeClr>
                </a:solidFill>
              </a:rPr>
              <a:t/>
            </a:r>
            <a:br>
              <a:rPr lang="he-IL" sz="2400" dirty="0" smtClean="0">
                <a:solidFill>
                  <a:schemeClr val="tx1">
                    <a:lumMod val="95000"/>
                    <a:lumOff val="5000"/>
                  </a:schemeClr>
                </a:solidFill>
              </a:rPr>
            </a:br>
            <a:r>
              <a:rPr lang="he-IL" sz="2400" dirty="0" smtClean="0">
                <a:solidFill>
                  <a:schemeClr val="tx1">
                    <a:lumMod val="95000"/>
                    <a:lumOff val="5000"/>
                  </a:schemeClr>
                </a:solidFill>
              </a:rPr>
              <a:t>1. איסור על שתיית משקאות משכרים ונטילת סמים.</a:t>
            </a:r>
          </a:p>
          <a:p>
            <a:pPr>
              <a:buNone/>
            </a:pPr>
            <a:r>
              <a:rPr lang="he-IL" sz="2400" dirty="0">
                <a:solidFill>
                  <a:schemeClr val="tx1">
                    <a:lumMod val="95000"/>
                    <a:lumOff val="5000"/>
                  </a:schemeClr>
                </a:solidFill>
              </a:rPr>
              <a:t> </a:t>
            </a:r>
            <a:r>
              <a:rPr lang="he-IL" sz="2400" dirty="0" smtClean="0">
                <a:solidFill>
                  <a:schemeClr val="tx1">
                    <a:lumMod val="95000"/>
                    <a:lumOff val="5000"/>
                  </a:schemeClr>
                </a:solidFill>
              </a:rPr>
              <a:t>   2. איסור על </a:t>
            </a:r>
            <a:r>
              <a:rPr lang="he-IL" sz="2400" dirty="0">
                <a:solidFill>
                  <a:schemeClr val="tx1">
                    <a:lumMod val="95000"/>
                    <a:lumOff val="5000"/>
                  </a:schemeClr>
                </a:solidFill>
              </a:rPr>
              <a:t>עישון</a:t>
            </a:r>
            <a:r>
              <a:rPr lang="he-IL" sz="2400" dirty="0" smtClean="0">
                <a:solidFill>
                  <a:schemeClr val="tx1">
                    <a:lumMod val="95000"/>
                    <a:lumOff val="5000"/>
                  </a:schemeClr>
                </a:solidFill>
              </a:rPr>
              <a:t> ועל </a:t>
            </a:r>
            <a:r>
              <a:rPr lang="he-IL" sz="2400" dirty="0">
                <a:solidFill>
                  <a:schemeClr val="tx1">
                    <a:lumMod val="95000"/>
                    <a:lumOff val="5000"/>
                  </a:schemeClr>
                </a:solidFill>
              </a:rPr>
              <a:t>הימורים</a:t>
            </a:r>
            <a:r>
              <a:rPr lang="he-IL" sz="2400" dirty="0" smtClean="0">
                <a:solidFill>
                  <a:schemeClr val="tx1">
                    <a:lumMod val="95000"/>
                    <a:lumOff val="5000"/>
                  </a:schemeClr>
                </a:solidFill>
              </a:rPr>
              <a:t>.</a:t>
            </a:r>
          </a:p>
          <a:p>
            <a:pPr>
              <a:buNone/>
            </a:pPr>
            <a:r>
              <a:rPr lang="he-IL" sz="2400" dirty="0">
                <a:solidFill>
                  <a:schemeClr val="tx1">
                    <a:lumMod val="95000"/>
                    <a:lumOff val="5000"/>
                  </a:schemeClr>
                </a:solidFill>
              </a:rPr>
              <a:t> </a:t>
            </a:r>
            <a:r>
              <a:rPr lang="he-IL" sz="2400" dirty="0" smtClean="0">
                <a:solidFill>
                  <a:schemeClr val="tx1">
                    <a:lumMod val="95000"/>
                    <a:lumOff val="5000"/>
                  </a:schemeClr>
                </a:solidFill>
              </a:rPr>
              <a:t>   3.איסור על ראוותנות.</a:t>
            </a:r>
          </a:p>
          <a:p>
            <a:pPr>
              <a:buNone/>
            </a:pPr>
            <a:r>
              <a:rPr lang="he-IL" sz="2400" dirty="0">
                <a:solidFill>
                  <a:schemeClr val="tx1">
                    <a:lumMod val="95000"/>
                    <a:lumOff val="5000"/>
                  </a:schemeClr>
                </a:solidFill>
              </a:rPr>
              <a:t> </a:t>
            </a:r>
            <a:r>
              <a:rPr lang="he-IL" sz="2400" dirty="0" smtClean="0">
                <a:solidFill>
                  <a:schemeClr val="tx1">
                    <a:lumMod val="95000"/>
                    <a:lumOff val="5000"/>
                  </a:schemeClr>
                </a:solidFill>
              </a:rPr>
              <a:t>   4.הסתפקות במועט, צניעות. </a:t>
            </a:r>
          </a:p>
          <a:p>
            <a:pPr>
              <a:buNone/>
            </a:pPr>
            <a:r>
              <a:rPr lang="he-IL" sz="2400" dirty="0">
                <a:solidFill>
                  <a:schemeClr val="tx1">
                    <a:lumMod val="95000"/>
                    <a:lumOff val="5000"/>
                  </a:schemeClr>
                </a:solidFill>
              </a:rPr>
              <a:t> </a:t>
            </a:r>
            <a:r>
              <a:rPr lang="he-IL" sz="2400" dirty="0" smtClean="0">
                <a:solidFill>
                  <a:schemeClr val="tx1">
                    <a:lumMod val="95000"/>
                    <a:lumOff val="5000"/>
                  </a:schemeClr>
                </a:solidFill>
              </a:rPr>
              <a:t>   5. שמירה על כבוד האישה וכבוד המשפחה.</a:t>
            </a:r>
          </a:p>
          <a:p>
            <a:pPr>
              <a:buNone/>
            </a:pPr>
            <a:r>
              <a:rPr lang="he-IL" sz="2400" dirty="0">
                <a:solidFill>
                  <a:schemeClr val="tx1">
                    <a:lumMod val="95000"/>
                    <a:lumOff val="5000"/>
                  </a:schemeClr>
                </a:solidFill>
              </a:rPr>
              <a:t> </a:t>
            </a:r>
            <a:r>
              <a:rPr lang="he-IL" sz="2400" dirty="0" smtClean="0">
                <a:solidFill>
                  <a:schemeClr val="tx1">
                    <a:lumMod val="95000"/>
                    <a:lumOff val="5000"/>
                  </a:schemeClr>
                </a:solidFill>
              </a:rPr>
              <a:t>   6. נדיבות, </a:t>
            </a:r>
            <a:r>
              <a:rPr lang="he-IL" sz="2400" dirty="0">
                <a:solidFill>
                  <a:schemeClr val="tx1">
                    <a:lumMod val="95000"/>
                    <a:lumOff val="5000"/>
                  </a:schemeClr>
                </a:solidFill>
              </a:rPr>
              <a:t>הכנסת אורחים</a:t>
            </a:r>
            <a:r>
              <a:rPr lang="he-IL" sz="2400" dirty="0" smtClean="0">
                <a:solidFill>
                  <a:schemeClr val="tx1">
                    <a:lumMod val="95000"/>
                    <a:lumOff val="5000"/>
                  </a:schemeClr>
                </a:solidFill>
              </a:rPr>
              <a:t> ועזרה לנזקקים.</a:t>
            </a:r>
          </a:p>
          <a:p>
            <a:pPr>
              <a:buNone/>
            </a:pPr>
            <a:r>
              <a:rPr lang="he-IL" sz="2400" dirty="0">
                <a:solidFill>
                  <a:schemeClr val="tx1">
                    <a:lumMod val="95000"/>
                    <a:lumOff val="5000"/>
                  </a:schemeClr>
                </a:solidFill>
              </a:rPr>
              <a:t> </a:t>
            </a:r>
            <a:r>
              <a:rPr lang="he-IL" sz="2400" dirty="0" smtClean="0">
                <a:solidFill>
                  <a:schemeClr val="tx1">
                    <a:lumMod val="95000"/>
                    <a:lumOff val="5000"/>
                  </a:schemeClr>
                </a:solidFill>
              </a:rPr>
              <a:t>   7.הימנעות מדברי רכיל וניבולי פה.</a:t>
            </a:r>
            <a:endParaRPr lang="he-IL" sz="2400"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5" presetClass="entr" presetSubtype="0" fill="hold" grpId="0" nodeType="clickEffect">
                                  <p:stCondLst>
                                    <p:cond delay="0"/>
                                  </p:stCondLst>
                                  <p:childTnLst>
                                    <p:set>
                                      <p:cBhvr>
                                        <p:cTn id="37" dur="1" fill="hold">
                                          <p:stCondLst>
                                            <p:cond delay="0"/>
                                          </p:stCondLst>
                                        </p:cTn>
                                        <p:tgtEl>
                                          <p:spTgt spid="3">
                                            <p:txEl>
                                              <p:pRg st="2" end="2"/>
                                            </p:txEl>
                                          </p:spTgt>
                                        </p:tgtEl>
                                        <p:attrNameLst>
                                          <p:attrName>style.visibility</p:attrName>
                                        </p:attrNameLst>
                                      </p:cBhvr>
                                      <p:to>
                                        <p:strVal val="visible"/>
                                      </p:to>
                                    </p:set>
                                    <p:anim calcmode="lin" valueType="num">
                                      <p:cBhvr>
                                        <p:cTn id="38"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1"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5" presetClass="entr" presetSubtype="0" fill="hold" grpId="0"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 calcmode="lin" valueType="num">
                                      <p:cBhvr>
                                        <p:cTn id="50"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3"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3">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5" presetClass="entr" presetSubtype="0" fill="hold" grpId="0" nodeType="click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 calcmode="lin" valueType="num">
                                      <p:cBhvr>
                                        <p:cTn id="62"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65"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3">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5" presetClass="entr" presetSubtype="0" fill="hold" grpId="0" nodeType="clickEffect">
                                  <p:stCondLst>
                                    <p:cond delay="0"/>
                                  </p:stCondLst>
                                  <p:childTnLst>
                                    <p:set>
                                      <p:cBhvr>
                                        <p:cTn id="73" dur="1" fill="hold">
                                          <p:stCondLst>
                                            <p:cond delay="0"/>
                                          </p:stCondLst>
                                        </p:cTn>
                                        <p:tgtEl>
                                          <p:spTgt spid="3">
                                            <p:txEl>
                                              <p:pRg st="5" end="5"/>
                                            </p:txEl>
                                          </p:spTgt>
                                        </p:tgtEl>
                                        <p:attrNameLst>
                                          <p:attrName>style.visibility</p:attrName>
                                        </p:attrNameLst>
                                      </p:cBhvr>
                                      <p:to>
                                        <p:strVal val="visible"/>
                                      </p:to>
                                    </p:set>
                                    <p:anim calcmode="lin" valueType="num">
                                      <p:cBhvr>
                                        <p:cTn id="74"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75"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76"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7"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8"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9"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80"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81" dur="1000" decel="50000">
                                          <p:stCondLst>
                                            <p:cond delay="0"/>
                                          </p:stCondLst>
                                        </p:cTn>
                                        <p:tgtEl>
                                          <p:spTgt spid="3">
                                            <p:txEl>
                                              <p:pRg st="5" end="5"/>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25" presetClass="entr" presetSubtype="0" fill="hold" grpId="0" nodeType="clickEffect">
                                  <p:stCondLst>
                                    <p:cond delay="0"/>
                                  </p:stCondLst>
                                  <p:childTnLst>
                                    <p:set>
                                      <p:cBhvr>
                                        <p:cTn id="85" dur="1" fill="hold">
                                          <p:stCondLst>
                                            <p:cond delay="0"/>
                                          </p:stCondLst>
                                        </p:cTn>
                                        <p:tgtEl>
                                          <p:spTgt spid="3">
                                            <p:txEl>
                                              <p:pRg st="6" end="6"/>
                                            </p:txEl>
                                          </p:spTgt>
                                        </p:tgtEl>
                                        <p:attrNameLst>
                                          <p:attrName>style.visibility</p:attrName>
                                        </p:attrNameLst>
                                      </p:cBhvr>
                                      <p:to>
                                        <p:strVal val="visible"/>
                                      </p:to>
                                    </p:set>
                                    <p:anim calcmode="lin" valueType="num">
                                      <p:cBhvr>
                                        <p:cTn id="86"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7"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8"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9"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90"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91"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92"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93"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0" name="Picture 6" descr="http://www.hydepark.co.il/upload0708/20101030_037103992_jpg.jpg"/>
          <p:cNvPicPr>
            <a:picLocks noChangeAspect="1" noChangeArrowheads="1"/>
          </p:cNvPicPr>
          <p:nvPr/>
        </p:nvPicPr>
        <p:blipFill>
          <a:blip r:embed="rId2" cstate="print"/>
          <a:srcRect/>
          <a:stretch>
            <a:fillRect/>
          </a:stretch>
        </p:blipFill>
        <p:spPr bwMode="auto">
          <a:xfrm>
            <a:off x="827584" y="476672"/>
            <a:ext cx="7620000" cy="5715000"/>
          </a:xfrm>
          <a:prstGeom prst="rect">
            <a:avLst/>
          </a:prstGeom>
          <a:noFill/>
        </p:spPr>
      </p:pic>
      <p:sp>
        <p:nvSpPr>
          <p:cNvPr id="2" name="כותרת 1"/>
          <p:cNvSpPr>
            <a:spLocks noGrp="1"/>
          </p:cNvSpPr>
          <p:nvPr>
            <p:ph type="title"/>
          </p:nvPr>
        </p:nvSpPr>
        <p:spPr>
          <a:xfrm>
            <a:off x="467544" y="548680"/>
            <a:ext cx="8229600" cy="1143000"/>
          </a:xfrm>
        </p:spPr>
        <p:txBody>
          <a:bodyPr/>
          <a:lstStyle/>
          <a:p>
            <a:r>
              <a:rPr lang="he-IL" dirty="0" smtClean="0">
                <a:solidFill>
                  <a:schemeClr val="accent6">
                    <a:lumMod val="75000"/>
                  </a:schemeClr>
                </a:solidFill>
              </a:rPr>
              <a:t>מקווה שהבנתם </a:t>
            </a:r>
            <a:r>
              <a:rPr lang="he-IL" dirty="0" err="1" smtClean="0">
                <a:solidFill>
                  <a:schemeClr val="accent6">
                    <a:lumMod val="75000"/>
                  </a:schemeClr>
                </a:solidFill>
              </a:rPr>
              <a:t>ונהנתם</a:t>
            </a:r>
            <a:r>
              <a:rPr lang="he-IL" dirty="0" smtClean="0">
                <a:solidFill>
                  <a:schemeClr val="accent6">
                    <a:lumMod val="75000"/>
                  </a:schemeClr>
                </a:solidFill>
              </a:rPr>
              <a:t>!</a:t>
            </a:r>
            <a:endParaRPr lang="he-IL" dirty="0">
              <a:solidFill>
                <a:schemeClr val="accent6">
                  <a:lumMod val="75000"/>
                </a:schemeClr>
              </a:solidFill>
            </a:endParaRPr>
          </a:p>
        </p:txBody>
      </p:sp>
      <p:sp>
        <p:nvSpPr>
          <p:cNvPr id="3" name="מציין מיקום תוכן 2"/>
          <p:cNvSpPr>
            <a:spLocks noGrp="1"/>
          </p:cNvSpPr>
          <p:nvPr>
            <p:ph idx="1"/>
          </p:nvPr>
        </p:nvSpPr>
        <p:spPr>
          <a:xfrm>
            <a:off x="251520" y="2996952"/>
            <a:ext cx="8229600" cy="4525963"/>
          </a:xfrm>
        </p:spPr>
        <p:txBody>
          <a:bodyPr>
            <a:normAutofit/>
          </a:bodyPr>
          <a:lstStyle/>
          <a:p>
            <a:pPr algn="ctr">
              <a:buNone/>
            </a:pPr>
            <a:endParaRPr lang="he-IL" sz="9600" dirty="0" smtClean="0"/>
          </a:p>
          <a:p>
            <a:pPr algn="ctr">
              <a:buNone/>
            </a:pPr>
            <a:r>
              <a:rPr lang="ar-AE" sz="9600" dirty="0" smtClean="0"/>
              <a:t>السلام عليكم</a:t>
            </a:r>
            <a:endParaRPr lang="he-IL"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80">
                                          <p:stCondLst>
                                            <p:cond delay="0"/>
                                          </p:stCondLst>
                                        </p:cTn>
                                        <p:tgtEl>
                                          <p:spTgt spid="3">
                                            <p:txEl>
                                              <p:pRg st="1" end="1"/>
                                            </p:txEl>
                                          </p:spTgt>
                                        </p:tgtEl>
                                      </p:cBhvr>
                                    </p:animEffect>
                                    <p:anim calcmode="lin" valueType="num">
                                      <p:cBhvr>
                                        <p:cTn id="1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1" end="1"/>
                                            </p:txEl>
                                          </p:spTgt>
                                        </p:tgtEl>
                                      </p:cBhvr>
                                      <p:to x="100000" y="60000"/>
                                    </p:animScale>
                                    <p:animScale>
                                      <p:cBhvr>
                                        <p:cTn id="20" dur="166" decel="50000">
                                          <p:stCondLst>
                                            <p:cond delay="676"/>
                                          </p:stCondLst>
                                        </p:cTn>
                                        <p:tgtEl>
                                          <p:spTgt spid="3">
                                            <p:txEl>
                                              <p:pRg st="1" end="1"/>
                                            </p:txEl>
                                          </p:spTgt>
                                        </p:tgtEl>
                                      </p:cBhvr>
                                      <p:to x="100000" y="100000"/>
                                    </p:animScale>
                                    <p:animScale>
                                      <p:cBhvr>
                                        <p:cTn id="21" dur="26">
                                          <p:stCondLst>
                                            <p:cond delay="1312"/>
                                          </p:stCondLst>
                                        </p:cTn>
                                        <p:tgtEl>
                                          <p:spTgt spid="3">
                                            <p:txEl>
                                              <p:pRg st="1" end="1"/>
                                            </p:txEl>
                                          </p:spTgt>
                                        </p:tgtEl>
                                      </p:cBhvr>
                                      <p:to x="100000" y="80000"/>
                                    </p:animScale>
                                    <p:animScale>
                                      <p:cBhvr>
                                        <p:cTn id="22" dur="166" decel="50000">
                                          <p:stCondLst>
                                            <p:cond delay="1338"/>
                                          </p:stCondLst>
                                        </p:cTn>
                                        <p:tgtEl>
                                          <p:spTgt spid="3">
                                            <p:txEl>
                                              <p:pRg st="1" end="1"/>
                                            </p:txEl>
                                          </p:spTgt>
                                        </p:tgtEl>
                                      </p:cBhvr>
                                      <p:to x="100000" y="100000"/>
                                    </p:animScale>
                                    <p:animScale>
                                      <p:cBhvr>
                                        <p:cTn id="23" dur="26">
                                          <p:stCondLst>
                                            <p:cond delay="1642"/>
                                          </p:stCondLst>
                                        </p:cTn>
                                        <p:tgtEl>
                                          <p:spTgt spid="3">
                                            <p:txEl>
                                              <p:pRg st="1" end="1"/>
                                            </p:txEl>
                                          </p:spTgt>
                                        </p:tgtEl>
                                      </p:cBhvr>
                                      <p:to x="100000" y="90000"/>
                                    </p:animScale>
                                    <p:animScale>
                                      <p:cBhvr>
                                        <p:cTn id="24" dur="166" decel="50000">
                                          <p:stCondLst>
                                            <p:cond delay="1668"/>
                                          </p:stCondLst>
                                        </p:cTn>
                                        <p:tgtEl>
                                          <p:spTgt spid="3">
                                            <p:txEl>
                                              <p:pRg st="1" end="1"/>
                                            </p:txEl>
                                          </p:spTgt>
                                        </p:tgtEl>
                                      </p:cBhvr>
                                      <p:to x="100000" y="100000"/>
                                    </p:animScale>
                                    <p:animScale>
                                      <p:cBhvr>
                                        <p:cTn id="25" dur="26">
                                          <p:stCondLst>
                                            <p:cond delay="1808"/>
                                          </p:stCondLst>
                                        </p:cTn>
                                        <p:tgtEl>
                                          <p:spTgt spid="3">
                                            <p:txEl>
                                              <p:pRg st="1" end="1"/>
                                            </p:txEl>
                                          </p:spTgt>
                                        </p:tgtEl>
                                      </p:cBhvr>
                                      <p:to x="100000" y="95000"/>
                                    </p:animScale>
                                    <p:animScale>
                                      <p:cBhvr>
                                        <p:cTn id="26"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s://encrypted-tbn2.gstatic.com/images?q=tbn:ANd9GcTtpR0KgXe6w8BuRHkY6baNz8yD8xGWjebBPPyQAdODkDnIUE1Sfw"/>
          <p:cNvPicPr>
            <a:picLocks noChangeAspect="1" noChangeArrowheads="1"/>
          </p:cNvPicPr>
          <p:nvPr/>
        </p:nvPicPr>
        <p:blipFill>
          <a:blip r:embed="rId2" cstate="print">
            <a:lum contrast="-54000"/>
          </a:blip>
          <a:srcRect/>
          <a:stretch>
            <a:fillRect/>
          </a:stretch>
        </p:blipFill>
        <p:spPr bwMode="auto">
          <a:xfrm>
            <a:off x="0" y="0"/>
            <a:ext cx="10175185" cy="6858000"/>
          </a:xfrm>
          <a:prstGeom prst="rect">
            <a:avLst/>
          </a:prstGeom>
          <a:noFill/>
        </p:spPr>
      </p:pic>
      <p:sp>
        <p:nvSpPr>
          <p:cNvPr id="3" name="מציין מיקום תוכן 2"/>
          <p:cNvSpPr>
            <a:spLocks noGrp="1"/>
          </p:cNvSpPr>
          <p:nvPr>
            <p:ph idx="1"/>
          </p:nvPr>
        </p:nvSpPr>
        <p:spPr/>
        <p:txBody>
          <a:bodyPr>
            <a:normAutofit/>
          </a:bodyPr>
          <a:lstStyle/>
          <a:p>
            <a:r>
              <a:rPr lang="he-IL" sz="2400" dirty="0" smtClean="0">
                <a:solidFill>
                  <a:srgbClr val="002060"/>
                </a:solidFill>
              </a:rPr>
              <a:t>הדרוזים הם מאמיני הדת הדרוזית שהתפצלה מן האסלאם במאה ה-11.</a:t>
            </a:r>
          </a:p>
          <a:p>
            <a:r>
              <a:rPr lang="he-IL" sz="2400" dirty="0" smtClean="0">
                <a:solidFill>
                  <a:srgbClr val="002060"/>
                </a:solidFill>
              </a:rPr>
              <a:t>שפתם של הדרוזים היא ערבית, אך בשונה משאר ניבי הערבית ניבם של הדרוזים הוא ניב ייחודי להם, ניב זה מזכיר את הניב הסורי.</a:t>
            </a:r>
          </a:p>
          <a:p>
            <a:r>
              <a:rPr lang="he-IL" sz="2400" dirty="0" smtClean="0">
                <a:solidFill>
                  <a:srgbClr val="002060"/>
                </a:solidFill>
              </a:rPr>
              <a:t>רוב רובם של הדרוזים מיושבים בסוריה אך ישנה קהילה דרוזית גדולה בלבנון ואף 130,000 (לשנת 2011) דרוזים המיושבים בישראל, למעלה מ100,000 אזרחים ישראלים והיתר תושבי רמת הגולן.</a:t>
            </a:r>
          </a:p>
          <a:p>
            <a:r>
              <a:rPr lang="he-IL" sz="2400" dirty="0" smtClean="0">
                <a:solidFill>
                  <a:srgbClr val="002060"/>
                </a:solidFill>
              </a:rPr>
              <a:t>התיישבות הדרוזים היא הררית לצורכי הגנה מהמוסלמים משום שרואים בדרוזים כופרים/בוגדים מאז התפצלות הדת במאה ה-11.</a:t>
            </a:r>
          </a:p>
          <a:p>
            <a:endParaRPr lang="he-IL" sz="2400" dirty="0">
              <a:solidFill>
                <a:schemeClr val="accent3">
                  <a:lumMod val="75000"/>
                </a:schemeClr>
              </a:solidFill>
            </a:endParaRPr>
          </a:p>
        </p:txBody>
      </p:sp>
      <p:sp>
        <p:nvSpPr>
          <p:cNvPr id="2" name="כותרת 1"/>
          <p:cNvSpPr>
            <a:spLocks noGrp="1"/>
          </p:cNvSpPr>
          <p:nvPr>
            <p:ph type="title"/>
          </p:nvPr>
        </p:nvSpPr>
        <p:spPr/>
        <p:txBody>
          <a:bodyPr/>
          <a:lstStyle/>
          <a:p>
            <a:r>
              <a:rPr lang="he-IL" dirty="0" smtClean="0">
                <a:solidFill>
                  <a:schemeClr val="bg1"/>
                </a:solidFill>
                <a:cs typeface="+mn-cs"/>
              </a:rPr>
              <a:t>הדרוזים – מי הם?</a:t>
            </a:r>
            <a:endParaRPr lang="he-IL" dirty="0">
              <a:solidFill>
                <a:schemeClr val="bg1"/>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from="(-#ppt_w/2)" to="(#ppt_x)" calcmode="lin" valueType="num">
                                      <p:cBhvr>
                                        <p:cTn id="20" dur="600" fill="hold">
                                          <p:stCondLst>
                                            <p:cond delay="0"/>
                                          </p:stCondLst>
                                        </p:cTn>
                                        <p:tgtEl>
                                          <p:spTgt spid="3">
                                            <p:txEl>
                                              <p:pRg st="1" end="1"/>
                                            </p:txEl>
                                          </p:spTgt>
                                        </p:tgtEl>
                                        <p:attrNameLst>
                                          <p:attrName>ppt_x</p:attrName>
                                        </p:attrNameLst>
                                      </p:cBhvr>
                                    </p:anim>
                                    <p:anim from="0" to="-1.0" calcmode="lin" valueType="num">
                                      <p:cBhvr>
                                        <p:cTn id="21" dur="200" decel="50000" autoRev="1" fill="hold">
                                          <p:stCondLst>
                                            <p:cond delay="600"/>
                                          </p:stCondLst>
                                        </p:cTn>
                                        <p:tgtEl>
                                          <p:spTgt spid="3">
                                            <p:txEl>
                                              <p:pRg st="1" end="1"/>
                                            </p:txEl>
                                          </p:spTgt>
                                        </p:tgtEl>
                                        <p:attrNameLst>
                                          <p:attrName>xshear</p:attrName>
                                        </p:attrNameLst>
                                      </p:cBhvr>
                                    </p:anim>
                                    <p:animScale>
                                      <p:cBhvr>
                                        <p:cTn id="22" dur="200" decel="100000" autoRev="1" fill="hold">
                                          <p:stCondLst>
                                            <p:cond delay="600"/>
                                          </p:stCondLst>
                                        </p:cTn>
                                        <p:tgtEl>
                                          <p:spTgt spid="3">
                                            <p:txEl>
                                              <p:pRg st="1" end="1"/>
                                            </p:txEl>
                                          </p:spTgt>
                                        </p:tgtEl>
                                      </p:cBhvr>
                                      <p:from x="100000" y="100000"/>
                                      <p:to x="80000" y="100000"/>
                                    </p:animScale>
                                    <p:anim by="(#ppt_h/3+#ppt_w*0.1)" calcmode="lin" valueType="num">
                                      <p:cBhvr additive="sum">
                                        <p:cTn id="23"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4" fill="hold">
                      <p:stCondLst>
                        <p:cond delay="indefinite"/>
                      </p:stCondLst>
                      <p:childTnLst>
                        <p:par>
                          <p:cTn id="25" fill="hold">
                            <p:stCondLst>
                              <p:cond delay="0"/>
                            </p:stCondLst>
                            <p:childTnLst>
                              <p:par>
                                <p:cTn id="26" presetID="34"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from="(-#ppt_w/2)" to="(#ppt_x)" calcmode="lin" valueType="num">
                                      <p:cBhvr>
                                        <p:cTn id="28" dur="600" fill="hold">
                                          <p:stCondLst>
                                            <p:cond delay="0"/>
                                          </p:stCondLst>
                                        </p:cTn>
                                        <p:tgtEl>
                                          <p:spTgt spid="3">
                                            <p:txEl>
                                              <p:pRg st="2" end="2"/>
                                            </p:txEl>
                                          </p:spTgt>
                                        </p:tgtEl>
                                        <p:attrNameLst>
                                          <p:attrName>ppt_x</p:attrName>
                                        </p:attrNameLst>
                                      </p:cBhvr>
                                    </p:anim>
                                    <p:anim from="0" to="-1.0" calcmode="lin" valueType="num">
                                      <p:cBhvr>
                                        <p:cTn id="29" dur="200" decel="50000" autoRev="1" fill="hold">
                                          <p:stCondLst>
                                            <p:cond delay="600"/>
                                          </p:stCondLst>
                                        </p:cTn>
                                        <p:tgtEl>
                                          <p:spTgt spid="3">
                                            <p:txEl>
                                              <p:pRg st="2" end="2"/>
                                            </p:txEl>
                                          </p:spTgt>
                                        </p:tgtEl>
                                        <p:attrNameLst>
                                          <p:attrName>xshear</p:attrName>
                                        </p:attrNameLst>
                                      </p:cBhvr>
                                    </p:anim>
                                    <p:animScale>
                                      <p:cBhvr>
                                        <p:cTn id="30" dur="200" decel="100000" autoRev="1" fill="hold">
                                          <p:stCondLst>
                                            <p:cond delay="600"/>
                                          </p:stCondLst>
                                        </p:cTn>
                                        <p:tgtEl>
                                          <p:spTgt spid="3">
                                            <p:txEl>
                                              <p:pRg st="2" end="2"/>
                                            </p:txEl>
                                          </p:spTgt>
                                        </p:tgtEl>
                                      </p:cBhvr>
                                      <p:from x="100000" y="100000"/>
                                      <p:to x="80000" y="100000"/>
                                    </p:animScale>
                                    <p:anim by="(#ppt_h/3+#ppt_w*0.1)" calcmode="lin" valueType="num">
                                      <p:cBhvr additive="sum">
                                        <p:cTn id="31"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32" fill="hold">
                      <p:stCondLst>
                        <p:cond delay="indefinite"/>
                      </p:stCondLst>
                      <p:childTnLst>
                        <p:par>
                          <p:cTn id="33" fill="hold">
                            <p:stCondLst>
                              <p:cond delay="0"/>
                            </p:stCondLst>
                            <p:childTnLst>
                              <p:par>
                                <p:cTn id="34" presetID="34"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from="(-#ppt_w/2)" to="(#ppt_x)" calcmode="lin" valueType="num">
                                      <p:cBhvr>
                                        <p:cTn id="36" dur="600" fill="hold">
                                          <p:stCondLst>
                                            <p:cond delay="0"/>
                                          </p:stCondLst>
                                        </p:cTn>
                                        <p:tgtEl>
                                          <p:spTgt spid="3">
                                            <p:txEl>
                                              <p:pRg st="3" end="3"/>
                                            </p:txEl>
                                          </p:spTgt>
                                        </p:tgtEl>
                                        <p:attrNameLst>
                                          <p:attrName>ppt_x</p:attrName>
                                        </p:attrNameLst>
                                      </p:cBhvr>
                                    </p:anim>
                                    <p:anim from="0" to="-1.0" calcmode="lin" valueType="num">
                                      <p:cBhvr>
                                        <p:cTn id="37" dur="200" decel="50000" autoRev="1" fill="hold">
                                          <p:stCondLst>
                                            <p:cond delay="600"/>
                                          </p:stCondLst>
                                        </p:cTn>
                                        <p:tgtEl>
                                          <p:spTgt spid="3">
                                            <p:txEl>
                                              <p:pRg st="3" end="3"/>
                                            </p:txEl>
                                          </p:spTgt>
                                        </p:tgtEl>
                                        <p:attrNameLst>
                                          <p:attrName>xshear</p:attrName>
                                        </p:attrNameLst>
                                      </p:cBhvr>
                                    </p:anim>
                                    <p:animScale>
                                      <p:cBhvr>
                                        <p:cTn id="38" dur="200" decel="100000" autoRev="1" fill="hold">
                                          <p:stCondLst>
                                            <p:cond delay="600"/>
                                          </p:stCondLst>
                                        </p:cTn>
                                        <p:tgtEl>
                                          <p:spTgt spid="3">
                                            <p:txEl>
                                              <p:pRg st="3" end="3"/>
                                            </p:txEl>
                                          </p:spTgt>
                                        </p:tgtEl>
                                      </p:cBhvr>
                                      <p:from x="100000" y="100000"/>
                                      <p:to x="80000" y="100000"/>
                                    </p:animScale>
                                    <p:anim by="(#ppt_h/3+#ppt_w*0.1)" calcmode="lin" valueType="num">
                                      <p:cBhvr additive="sum">
                                        <p:cTn id="39"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http://images.globes.co.il/Images/NewGlobes/Misc_2/058207%5b5%5d.jpg"/>
          <p:cNvPicPr>
            <a:picLocks noChangeAspect="1" noChangeArrowheads="1"/>
          </p:cNvPicPr>
          <p:nvPr/>
        </p:nvPicPr>
        <p:blipFill>
          <a:blip r:embed="rId2" cstate="print">
            <a:lum contrast="-66000"/>
          </a:blip>
          <a:srcRect/>
          <a:stretch>
            <a:fillRect/>
          </a:stretch>
        </p:blipFill>
        <p:spPr bwMode="auto">
          <a:xfrm>
            <a:off x="0" y="0"/>
            <a:ext cx="9457078" cy="7101408"/>
          </a:xfrm>
          <a:prstGeom prst="rect">
            <a:avLst/>
          </a:prstGeom>
          <a:noFill/>
        </p:spPr>
      </p:pic>
      <p:sp>
        <p:nvSpPr>
          <p:cNvPr id="2" name="כותרת 1"/>
          <p:cNvSpPr>
            <a:spLocks noGrp="1"/>
          </p:cNvSpPr>
          <p:nvPr>
            <p:ph type="title"/>
          </p:nvPr>
        </p:nvSpPr>
        <p:spPr/>
        <p:txBody>
          <a:bodyPr/>
          <a:lstStyle/>
          <a:p>
            <a:r>
              <a:rPr lang="he-IL" dirty="0" smtClean="0">
                <a:solidFill>
                  <a:schemeClr val="bg1"/>
                </a:solidFill>
                <a:cs typeface="+mn-cs"/>
              </a:rPr>
              <a:t>עיקרי הדת הדרוזית</a:t>
            </a:r>
            <a:endParaRPr lang="he-IL" dirty="0">
              <a:solidFill>
                <a:schemeClr val="bg1"/>
              </a:solidFill>
              <a:cs typeface="+mn-cs"/>
            </a:endParaRPr>
          </a:p>
        </p:txBody>
      </p:sp>
      <p:sp>
        <p:nvSpPr>
          <p:cNvPr id="3" name="מציין מיקום תוכן 2"/>
          <p:cNvSpPr>
            <a:spLocks noGrp="1"/>
          </p:cNvSpPr>
          <p:nvPr>
            <p:ph idx="1"/>
          </p:nvPr>
        </p:nvSpPr>
        <p:spPr/>
        <p:txBody>
          <a:bodyPr>
            <a:normAutofit/>
          </a:bodyPr>
          <a:lstStyle/>
          <a:p>
            <a:r>
              <a:rPr lang="he-IL" sz="2400" dirty="0" err="1" smtClean="0">
                <a:solidFill>
                  <a:schemeClr val="bg1"/>
                </a:solidFill>
              </a:rPr>
              <a:t>מונותאיזם</a:t>
            </a:r>
            <a:r>
              <a:rPr lang="he-IL" sz="2400" dirty="0" smtClean="0">
                <a:solidFill>
                  <a:schemeClr val="bg1"/>
                </a:solidFill>
              </a:rPr>
              <a:t> – אמונה באל יחיד ואיסור על פגאניות – עבודת אלילים.</a:t>
            </a:r>
          </a:p>
          <a:p>
            <a:r>
              <a:rPr lang="he-IL" sz="2400" dirty="0" smtClean="0">
                <a:solidFill>
                  <a:schemeClr val="bg1"/>
                </a:solidFill>
              </a:rPr>
              <a:t>הדרוזים מאמינים בגלגול נשמות כלומר, התחלת חיים חדשים לאחר המוות בגוף אחר.</a:t>
            </a:r>
          </a:p>
          <a:p>
            <a:r>
              <a:rPr lang="he-IL" sz="2400" dirty="0" smtClean="0">
                <a:solidFill>
                  <a:schemeClr val="bg1"/>
                </a:solidFill>
              </a:rPr>
              <a:t>הדרוזים מקבלים על עצמם את עשרת הדברות, אל בראש ובראשונה – "לא תרצח" ו"לא תנאף".</a:t>
            </a:r>
          </a:p>
          <a:p>
            <a:r>
              <a:rPr lang="he-IL" sz="2400" dirty="0" smtClean="0">
                <a:solidFill>
                  <a:schemeClr val="bg1"/>
                </a:solidFill>
              </a:rPr>
              <a:t>הדרוזים מכבדים את כל הנביאים הראשונים ביהדות, בנצרות ובאסלאם ובנוסף מאמינים בחמשת הנביאים הדרוזים ובראשם, יתרו (</a:t>
            </a:r>
            <a:r>
              <a:rPr lang="he-IL" sz="2400" dirty="0" err="1" smtClean="0">
                <a:solidFill>
                  <a:schemeClr val="bg1"/>
                </a:solidFill>
              </a:rPr>
              <a:t>יתרו</a:t>
            </a:r>
            <a:r>
              <a:rPr lang="he-IL" sz="2400" dirty="0" smtClean="0">
                <a:solidFill>
                  <a:schemeClr val="bg1"/>
                </a:solidFill>
              </a:rPr>
              <a:t> היה חותן משה, חותן זהו אבא של אשת משה)</a:t>
            </a:r>
          </a:p>
          <a:p>
            <a:r>
              <a:rPr lang="he-IL" sz="2400" dirty="0" smtClean="0">
                <a:solidFill>
                  <a:schemeClr val="bg1"/>
                </a:solidFill>
              </a:rPr>
              <a:t>מונוגמיה – שמירת אמונם לבן זוג יחיד, בדיוק כמו ביהדות, אצל הדרוזים לא מקובל להינשא למספר נשים או גברים במקביל.</a:t>
            </a:r>
          </a:p>
        </p:txBody>
      </p:sp>
      <p:sp>
        <p:nvSpPr>
          <p:cNvPr id="15362" name="AutoShape 2" descr="data:image/jpeg;base64,/9j/4AAQSkZJRgABAQAAAQABAAD/2wCEAAkGBxQTEhUUExQWFhUXGRoYFxgXGBgYGhwYGhgZHBwfGB0YHCggHBwnHBgVITEiJSksLi4uFx8zODMsNygtLiwBCgoKDg0OGhAQGywkHyQsLCwsLCwsLCwsLCwsLCwsLCwsLCwsLCwsLCwsLCwsLCwsLCwsLCwsLCwsLCwsLCwsLP/AABEIAMIBAwMBIgACEQEDEQH/xAAcAAACAgMBAQAAAAAAAAAAAAAEBQMGAAIHAQj/xABFEAACAQIEAgcFBgQEBQMFAAABAhEAAwQSITEFQQYTIlFhcYEykaGxwQdCUmLR8BQjcuEzgtLxFRYkkqJTY+IXNEOjsv/EABkBAAMBAQEAAAAAAAAAAAAAAAECAwAEBf/EACQRAAICAgIBBAMBAAAAAAAAAAABAhEDIRIxQQQTInFRYZEy/9oADAMBAAIRAxEAPwDo44+mQuXOfuDAgeBAPzqm8e6fYli1u3FpRpmUdo+p29KbdKuK4Vil2yqNfc5JXIWI8Y7jAmkB6I3bt/KjW0U66sBHeIAnnoANqgoyfWz1PT+ynyyJL7JegnSRrOIy3XLLeIDFidG+6ST7vXwrpY40Ou6nI0zlzdnLmy5u+ducVzXgXCbWd7T/AHWa3IEMStwgtqYGw5c66Lw3o+lpw4u3W5w7BhtH4Z+NPGEkrRD1eXHkyNpVr+/gr32gP2rfYYsNAdMupEzufTSjOhuJtJYdi8IupzSMsb6nUrqNeZpt0kw6jDX3ILQjuAdpCcvd8ao+K6U4X+BvKi3Tduh16tFLFD9wEzGUCOffS8XdnNFOWkXPD44XLtu4hBtsHQGTMqeYI0PgddK36RYxreTLcyFpAEKwYgTqCO7uIqgfZ5irisbJJyW2V8piQWJU+PMaeFXL7QsSbWDa6u6kQf6tPnFGV+BopKSUjXorxtsX/EW7wQ9WQkpIVpDTuZB20muJcXwT4PF3cO2oRuz4pup25qR60+wmOuYVbL276orkh2dM65jEyOcQdd9KC+0HDv1lvEZs4jq2aNMy66CSQpzHeqYsnyoOTBS5IacG4wbJUj2CVVj95RIk6bwJ0q6faNaPVWsVb1Nlocf+28QT5HL7zXJ+FYu2RlymSNf34cqtGL6T3xZa2xS8l211cHTIJgM0CS2nfBn0q2XHyfL+irJ1+i0/8zYS1Y/ib9wxCBVXVi6jQJ4c4OmlKcR9pPXoVQ9XmGjP2Wjw+6D6zXLuKWyWRC5yyCJiBOh+FW270WXEp1uFMW1UApcZesDDfRZidxMbnuqEIrHVha5t0WPo71NqzeZURjr1tpiilgRoVLe1pMjxBqXobhriPj8NkYWsqXkQnMUZt1kaE6cu6udcEFxryWFEhnCJJgqWMRP4ZO3LlXeujnBjh3YF85ZQznYZiSNB3aH3mnpcuS+xHL48WKeGccGHQIMPfLHdnRkT/uZZ9ADRPEeNpdtMDeRGiVVT2pB0gHXeBsN6t9VnpVhbdpevtWbZxLMttTABbOwkMREyBzPIUMrc3YcTitNHPekHEAttgX/6gtaJ7MEK5liYEA6xqfvDnS3gmMU27qXMZdtMCrWltSSBLBoVYkbTryqwdMuFdRYz3ir3bptgZZlMuYsWMmQRptHZrmOMIS5mbMQdTliY8J8anxdUUTS2jsfDuLIjJlvsQSAz3D7W3tDx5Dl31R8Y1r+Mu3LuV7ZeJYkKsAA6jxHwpn9k2FTE4i410F0QDq0fUTOhYbEgD4+Vdk6xNRK6aESPiKKg1Gm+wTypyTSOaYXoeLgV7CgiZJz6QQeR1G4ojEdC752XZWXsuAYLE8/SrNw3iOHsveV71q3/ADGgM6rpPIE00scbwzmExFlj3LcQn3A1WuGuxPdk99FJ4T0Q61nt33uqo+6GhpzE77gd3eIqzWuiOGW31cOV/M7OfTMTFV/HdMf4bE306s3bjXAFGYKqoEWJMHXNm5Uwt9L7oE3MLA55Lkt7mVQffS5JRvYUsktoHwnRJsJf660/WKYUyqhlE6nsgA8tQAdKtt3iFpWytcQN+EsAfdM0Pw3jVi/bD23EMckN2WDx7JU6htDpXI+ifF3Vns2bGcw7SzZQSsmARzMc6EpVFUgQjzk7Zf8ApzxhLdm3dUpcTrMrfeA0JkQdGETFLeh/FjdYqzo0hjNuAuYNqQNwdQYPfVP6bm61hbnVNbuFlUoGU9omEDR7W7xtGpq1fZd0Zt2rM3Gm91j3DlJCjOqLlJ3aMkz41GWCOeDcop/aseUvbfFsPwvGjbTFjFGeqzkMqxKkSqwNzEa1Xfsj4wA96ygNxmVXAUiOyYMk6D2x7q6stpRsAJ3gVynpvbPDuKWMZaXJbvDK+UCJ2fTaSuRvEqTWwemx4k+CS+kTnPk9F+vYzEyYsaf1A/EV5SS59omDn/7n/wDU/wCle01fZRX+EWNeAYfIqG0jKuoBAieZgaa1oejWEkEWEUgyCoymfNYrmN3p/iUuuTeUZdCuUQQO4RMgbkVbejnTgYu2wHZvIMwAHZdV1IWeeWdKtXF0SabVsrfEkXAY64pQvnh0fmUJJhiTyII79KtWA6atcUEYcKNu3fRfLQAn4VF9oPDRiMOmItiWtguI3Nth2h6aN/lNc94Rw60sLiFuf9Rby282muYEZN41G501oTk0qK44xm7Z08cXvYnPY/hSFdGBuC4rIJUjXsgz4RSzAfZyFlmvEOfwKMvrO/woroJNsC1kdQoIIbUg7ySNDO8irfevBRLfIn5VnGqsRTcZfDRyPH8GucPxtvt9ZbvksG9kgqdQw5xn08/Cr901w/XcOvj/ANvMP8va+lJ/tMvI2GVwYe1cV1kESpOVgJ5wZj8tWbBgXcKAdQ9sr71iklt2a35OKf8AELTWVsW1DrC5iRKgj8PjqdfE1eOjXRBcRhSbxUpeGwnPp7JmYBBhtjsK5khyFlAjKdvIx9K610V6V4W1h7VkuTdyiVRHcgxzKiB5TVuEYR0aeSU2JH+yNkX+TiVzfntxPqrGPdVHx6Phrz4e5Ae2wBGhBBj3iGFd0/5nwwjO5tSYm6j2hP8AU6hfjXBvtEvs/FcSJ+8MvkLaER37U0Jtk2mhFxHFEXWDKOyxjynT4U/sdJAVVcPYK3D2M5cnNr2QdO/lSPFYdrqgqASo17z9NPrTToRhDbxNp7tslQQ6iQASNQG5r37cq2SF7GhJ3SO58M6D4S1kY2g10douWaS8asBMDWdtqN4twProy3r1qI/w2ygxtmjtH3ihcH0mzCTa17kcMf8AzCUbhOkOHuP1YuBbn4HlG9A0ZvSaipXpMMoSi7aKvx++cAqF8RdQsYRy73FJGsMLmYDT/elvF+lpu2VS6oDJcVs6HKrrlaSASSrajTUag+FF/afxq3au2LT21dsrXAW+4fZBjbWGGvdXOeM8RtskLJuE6nTLkEmF/NM0sE/cUfBZSXDn010EdNekkqBhrZS2y5Xe4Q7kkEGOS6Tr8qpuFuXLhiM3eTpA8acYbFqygHXXaJ1knT3g0eoEV6Xsxa/RyPLNvk3sl4ZxG7h7Rt22CzJJXRyNMwzeMAaeNXLgPHcacNcFvCRlCZVdipZWMdkabfH0qgYodk+Gs0bY6YBbiO6ZsqhGzXXGYDbMqnteUc64/U4qlpHRiya2R8YvXkxJZrKC4DLW2AYCdYjaII1q1th7/WOl1bBw6jsvlGZlOoAUTB156aVRukPSC3ibrXLQcSoU5idDvodyNt624XxS4xtWdySEmdSCdS2pmNY7o5Vzzg2isMiTDeI5+sa3bdV6skEqAg7IEweepI110qz/AMIVdSmMleqQupJuHNlALCDBkjXu9RST7S8TYu31uYa5/iLNwQQVYQDv3jWRzmkfByyAKGECSJPMwDqO+BM9w7q046Njnvov2DSTeYK8Oo7QI9pD2YHN5Mzy7PfXO7ePdGARtVctIZgD6KdQY+NWH/jbWYl0OdQOywMHWOz3zypR0N6Mvir4sMxtncMVkFR7UGQJHdTYoScWDLOKao06TcUunqbigout3KJCZkaOyPwjXyznka6RwjpfZwiSQXuOAVQEbEaFidFH7il2JydlLX+FaDKhMFidFJPnl9nlAqq4jA5rrjTOdQDMwN8vjodDy8q6Fyx4uuyDisk9HSrHS64Tnvsq2+63MDw/E5/cVWvtK4zYv4JWtOSTcDJ2GUN1Zh9xAIzfTnSzo7jFuRZu27bquozTt6HWrfxfhFq7Zew93D2rVxf5VvKSytlhWEGFhvDUE1xJvkdUoxUDkdviDKAA/wAaykV226kqQZHnWV1HJbOhYriRsXw6ojZlZGDLmGVhlaQCD7J76OtdJBZRV1FpDmtFVyOCDIMkwTuJ5zrXOL15yxZixfbXfy8PKrRgLXZGY5iRBkzPv5DaKpPFzlYYZXGNFt/+q9m1YNpLT3D2skwiiToG1J5mQPfQ3QHA2sZcW7iS1wAwqlzEwD2tdtRpzrnGO4Y6OwVSQJIIHKrR9meOZHZT7B7QPIMu/wADPpRcU5bJ8mkfRlq2FACgADYAQB5CvbiyCDzqh2+nTXmCYdJA0a4dZP5F+pnyp0MUxTMbsGJIzwfcABXLKSTovHDNqxNhLV27eNrFGy9plZHA0ZXIKmAZMSdD4irF0TEWAhMlCUnvymJ+FULD3gvEbb9dam5cXrlAGbbssQqjfsyZiWnTarzwAC211Cw9tiNeRNIqSX2NkTd/RwDp5mt47EWtQFuN7j2vrW/DL11radVcZCQZK7wDJ2E6eFPPtp4OUxjYgA5LoXWNMwWDr6CqRguI5E6szlJnQke/vG1dP+okU+MjolnHEMC+KN3DFElSBdlisMJkbMMxE6SKr2Nw1vEZci9XcGVA5uQuVVbcNsSAOfcKddDOHWsZaVLKZGtmboZ2yuCNDscrTpts3hTfi/RYpZuZbYt5czzmkkKhhd43jWox+MjtpThspOEIUqPT4U+4Lau3LhSxkkrmlhm7IXWB+KRp51WuGWizgHSCSZ5U8w9+3aZCEW6RLHPoDrOUxy191dsk3F0cMHTLF0Rxd26rfxLKF+6YhpB1ggbcvOmPGLIuW4slC8gBXUEnXXLnkA848KWYfpUl3W7bs2dguQEbbTPLxrxOIX8TfVLYKKp7TcsvMbc9I5615sk7s9CE1Wyuccw9/EYoWkzXioW2pg8paAToFlmO4A22AqPEJYe2tpEm4jHNeGgiIKgfeE6zy1HOrhjMYuAs40PaYX2EYdkGYm3cBErHsFSGkn8tUvBIEQKBEDbu8K7MMNpnFKV2hUnCrtosw/mDuXeOeh8e6aN4czXNT2V+OhjSj3POhsRiDlYjdRr4iT/b311J0T4IBxNv+YwZpAHZXlMCc3edRoe+ouI4EXRI0YCB3R3UB1+bM6ky2vk2xGneI5cvCjMDjCwmpOVsFCuxw24XygRpqTtH1p5h+EG2rFGY3IMGABMEQBWmHxupI5ZZ8maDTrCXJ8xSUh4oo2IxL5pYkkaGfl4U64Fw58S6ogOurHkqjcnwqfivCLbHNqCxOaD4DwplwrpA2HwV3Ci2BdudgXLYIYowIJb8wEAHaD3jVMkW+gwdPYL/AMJtsRcSV7RI8VzGPLsxRgUyAdNSfjU2C9gfvmazEv2DHdVoy46A4pk+GxRXTkdY/fOlvHWzOGCkgCGjcDUgxz50O2N9+48QdAR6x76Ls3s4zeCn4/3rTlyVBjGhU1zIc1twe5lOkH97Ufw/iLslwdXbclTNx5LazAWTA17u6vb2EXU5RB3G3qI2Pzr3A4VbZJBOukEyIqCxq9leT8EYt94rKchz31lWpE6YP08wOHRrmItCetbNz7Lse1I2Gskf1Ul4NiwVAnWrheiCGAIIgg7EeNUXFWP4e6VHsHVPAd0+H6VaaaZzp2M7pfPmB7IGw3Pj/atDbJPY5jl3R+kj1rLF3ny8iflQl/jlsRkBJme4TOu/eJ5c6Wk07GTp2NeEY3q29pkHMpv6cqs9jF4aXW9dvE3RK9YxBJERkyysEjLM6ztEVz6xiywBJBJ35a01wSpdI66+ttV1BaWMjYADbzrglHZ3RnovfDsH1wd8PbIc/j3Gg0ltjp8TQmEwWNa7C23DKdWZgqj15+k016F3Lr2V6pk6pTHMNHI+Mim3EsPiZm3ctMPzHKR599c0rumVT8o945wi7ewj274tuIkkGSCNRuN9K4Tf4Gc2jdme7UD613HD2seZzdUEjWHkny0rmPFDF24MpWGOh3GtdHpvKObOvJBwy+cDD2nKmQCZ9qeXlVi4r08e5YKPbEkZS08jp9YrnnSC/wBpUnQCfU/2j31FcxZe0VG/Z8IgzufKrTjuxIZWlRZLNztEjkOXjBA9armK4g0kL2TqPLf/AG9KY4a6FmTuQO7siY91Srwa0csE+Ou413rrSbRzt7E2Ev3S0LL+B105ma6F0e4z1agEZlA0VYBzc5JExPgaU2sOqAZFA1G31rQW9TGnMeB50ksEZdjRzSj0OcfxO5fdrlw6tt4AaKB6fOhmcHcCorLkrrvz99aXGg+dWiklRNvZ7iCBry2PhSpboL9lgRJHmJWfkRRRuFg8Hcaecf7VX+D3O1/mPxNTnplIuyHiXZLQeZHcR3g945g+HhQGHulQY5im/G0/mGdis/A/UfGlWZwsH2T4AbfGoPsLC2Yi44krrp3GG1B9DPpT3B4rK2vMVX8W3aX82Vv/ABA+YamIbashkOr94FR5n5UvDxcIGxUR5y3wqRLkov8AUflUT6XF7irD1lf71RdCy7HODfs++vMTehTP7H7mg8G0Bgdf9v715ivaQcmn3gH/AHpWUXQE6CMpOqHQ/lbUfUeYFS8NxUAChmxACwwh07PpuPQ0qweIOYRyigay5B6jRtaDW7RCmsNYYL8VlB56ysY650q6G5lNzDjWDNv/AEfp7u6uR46yGIVxDKSII1HePDYV9KA1z77Sehxu/wDVYdZuqP5iAe2O8fmHxHju6zuSqX9OZQSejlb6QF5cqAxvC1YlhM84O58qKD8+81vbb403Y5XP4C6pkA90j9Dyqexwu87APIXmZG3hrVgC1PawDhC5EINidPQUklFbYUm9Ib9F8cbGQHVR2WHeNpq94j+GurKXzbJ8JFcwsvIr1lKiQTPLWvOnuTO2LqNHQxwknbiG23Yj39quddMmZb9y3cYZoBDId5GkHxjamuF4HfvBhalnVS3IDQeNc1xeMdyxcktoNfCrYLTbI5ppqgVnkknc6mpcNaLMIiZG/iQKjt2ixgCaa4CbbbaCGkiNiCd66VtnMQ425qx5T8YAI9xP/aKb8NxKtqPlFIeKGGccixI8tY+BFe8NvlTsTPIVRSqQjLqjg1od/j6j+1D4K7I2I8DvU7mrCktq731DjLwA5VHd7xSfHqwMzI+lC6DQbw29IPnS4Wwl9o2LBveCfdM1rwO/vPfW/FFi/bPJgPeJH1FTbuNjR0wrirjKGYaaqdO/XlrypAN2GaRyn9+VP8Yoaywnb6Ef3pFdtqoWDO0nvMn+1Tl2UZJxEQLR8x6b/Mn30WX0mgOL3ZKr3fWKnz/yxSmG2EebSn8361spBI7wCflQVq5ltCTpmP1rZb4zRzj5/wC1OnoDGeHu9r0E+s/2rW9o6DuLED/KdPd8qGsXIuAcirb+BU/rXvEbmW7aOupO2+oj60rHj0CcZskywBkiNOfcNYIPv9KDs2Mm5E/uabcZEWywB8/9QpCt3MROg/elAD7HmHeaPttSW1iY0kT4UXaxskAak7Aan3CsMmMaylzcQArK1htFi6LdKr+GuF0vdYCe0knq47gOR/Nv8q7X0X6UWMdbzWmhh7ds+2p21HMdxGlfNodQReT2G0uAcj3xWnDeJXLd4Paco6+y6mDqdfTw2ppRTJHTPtg4Qtq9au2reVbgbOVBym5PPkGIJPjFUG3ikBguJ7pqydMOkr8RsWLZDB17NzKZzMMsMFA0nte+i+jnRG1ZAu3UGYaqp1jxPjSSye3HY8IOT0b8B4HIFy9oN1Xv8T4UJ0k4h1r5F0RNIG0064xxMBTrrGgqngya5HklN8mdXFRVIlXQUNxHHZMvPUDymtr9wDSaSYtAFdMw0bMDJMagwZ9arjxX8mSnkrSPozoPkOEQqB2hJ8T4185dJOEm1i7qGBN64F1jTP8ADQiu6/ZNjM+DXwrnP2o4GMddOxzC4p8SoPqJFbEttEZlQv2UtservW2TSCuYTp3MobvGo5VEMWAVYEwGhuUSOU71Hb4fOpY5SARAE+szRmGw3ZYIeexAM6eIiuiCdiPoV4+2xuZGEsDuBuu8wPU04sWFUaD4mgMZiWDIY1CsCCIIGgM842PvodMedAZPrFUTSYjLBYuRU7XqT2sVNEdZVOQKC2ujY0FcaNDqp2/T0MGo7l+KCGJ/FtIOg38h37jfnSuSCa4GRcYKNZOp1gTTPiVokW2MnKw1PcdPnFK8jZ9QQsidYmIG/M0/6rNby7ToNZ8poRVqg+SLEH+S55FT8dfrSK8nYMCIOwnb11p/xRYsv/TSZEzKJJ1G9TkVYJxIgspHNR9alAIQeOoqHH2yuUGJA5d06VMrEqunKPjSoUlxhiyR+YfWhTiu1NEY0/y474PrNLhZJ5Gs2ZjTBY4G9bHiRr4iKY8eTsq4Pst8/wC4FVxyUcHQFSDptIg1beIdq0xA0ZSfhI+la7Gj0FOguWjH310jxFUUA9x/Srp0Lt3cSVtKFVF0NxiTHcABz8J5UX0h4DcwlwoYKvLq4HZJMZtzowPLx9yOcW68juDceXgpiQBynxEn40xw/FHQ9gm2SZGRchBII0KgESCRoalTBEGSwE7k6saLtrGg25k7mmoRI0xeELuzT7RJ37/Svak60VlbihqNbgQhuyRoQw07u7aazon0ZvYg5oy2x/8AkPMflHPenvR3gRYdZioy/dGxYci3KrLe4sAAlsAAaADuqWbPWolMeG9yNsHgbGFHYEtzc6k/pQnFOKePpQGNxROppXdaa5dydsu3SpGt+6WOtQXr4USakJig8UiONRrtPh5Rv61fFj5MhknQLdxSHdqhzhzAgxoTuY5aRHfWp4PP3/8Ax/8AlXuCwfVkiZmDMR312bOc6x9iWK/luh5GhPtksgYi234k19CR9a5/Y4lesLc6m4yEgmVMGtrWLe9aD3bjO20sSTofGpRxNTcvAW1oBsnsx3E1Lw5vbUkgTIMaeVQ292BqfhhkTJ0Jju32NWx9iSAlA69zq627bMdhpoNJnSWA9aULTbGWyEvXPx3EtjSNlNw6eiUrsxmE7UvbYXpIIw98AjskmRpm09wE/Gn2KUuttltBWIIIEgQCMpMtuQWE6ez7wUwFsePa/YNOFUAmBE7+J76ZY35YtipsFdIOwjxGvkVFQWuHiVLEkbHkAeQ3n1/Wnl68TA1oS4mn7/e9PwQLF3EfaUkBjtGs6HTYg86ccNymI7MbgkmT4TvSvF2pDGBmgGe8AkH0g7Ufw6dA6gEjQzPwI0PvrR0zMJxyzaeNSVPypBhMptrJg0z41xlkHU5bbW2BjMgLCTBIbcbT60qNnKRpIHyqE5O3osqdA3EGkjwEfE1Ct0gRTjHXVvOGyBFChSq7AAbjxkzSjB2wzqDsaWLtWCSp0GYd8y6jQe4mdPdrRHW9mJnure9bAEDQCl3DUlhP7EUTAl8yxPjTrC8QBtBS2y5SvPQQPMRSa+hDEHvrRlrGRbOifFHw4twAFuNOYz7ObKY8tau3FeJW7lgWb7iczW1u/gu2ychIUEhWBYE90elL49irNuzhcOrIWtW26wocwDu0xmGhO0xprQ1riPWZ1GoJRiT+IKV0nXX61zcOUlI6vc4px7JyB3a1hM6V6BpXqV1kQq2oAFZQxY8qysYs2P4iXMDQUJ18bb0HbevM0mvOo6rJ3edTUbmvS1AcQxwtgD7x2H1NPGLehJNJG2Luch61CDUKHmYrcV3xjxVHJJ27Nw1ag1nOsVefjTgI8WvZbxB+VK+EXjmCz2SDp404xcBfE6D1qvYU5bizyMUsgDhh2jRHCLbXD2LbFm0YKpYE94jaTyqN01q39GuMG1hWd37CgKAsZ+1cIkSNwBIqUsjh0isMam9spHF1e3fNt5WIYqwghoiSDEafA0DxC0AQQd940p/0ix1rEY+9dtXM6sE6swV7IRVKkMJBBB99JMVbksOYUH3H9CarF3GyUlToMw1zMgPjrTC9diPjSLhl3UrT+4kr6VVbRM0Y1jbVrbbTyrYDSijAGLHs8pJU+TD+1XTivQ29Yw5u2il1VXOyqSGCxMqCCIjuIqo8QtkhQN84AHoab8b6b3bVq1ZtM2dUy3HYADcwqxuoWN/xEVDK5p3Evj4NPkU/inEBey9mCs850MfpTLAuSoneBr4UhtWi0kDbenfDT/LHzoJtvYiJcc+VGIAkjU/CkuGBzKfEfOmuNTMAJjme/T/ehrSar4An6VmElxl7QwO/X0oXh/8AiR5/UVLim028z+tRcGuds/0n3yDSsPkhxKnrCDqc31onitsSG5mfdsKnxOHm4GO8/KZ+MVpxG1Khu4x6Rp8vjRNQnpnwd5Yz3D4UuuLBI7iRR3BvaPlSoy7H5asYwK1G9Q3jJj305Q2F1uR0rK2VgKysAZWhXgeK2VCTS7j1q5b1FyNJgAeA1PrXJDHKSsvPIo6JuIY3q1mNdhVdt3C9zMTJqJrpIBYknxM1Nw1da6IQUTmnNyY2WpBWpNbAVYU9WoRikEgsAQTO3eamBoHiHD8+qwDz8f71jE7EsR+ER+u9e4/BCC3Pw8K2wyGCp2AUj0AH0o0EZaEvwYBunSay1egFI3KknnpO0efwrS4oI05HbwqMHtmkaDdC3h3ZueZIimOJfLdQ96xUN/hzW0t3t1Yn0kmJ8xW3ExKW2H7n/ang9E2C3UyXdNtx5GrLYcZRPOq7xDVbben1/Wm+FebYNUj2BkoEE1iHStWvAxHrWWjTAPMQ8Mnmf/5NAdKrcC0f6p9YNTYy7BQxOUzHkKgxZF5BcJZocCNlywdAJnu15+FTyNVQ0QbhwKAxuY+Q/Wj7O3xqHCkEEiADy7vD3RUoqY4PjiysHiViDWlq8vtctvGtuKA5J8RSgNFBumYIxl4EkVtwow48j8qixGLYoEJ7I12HxPOo0uwQf3tFLYRxjLsOBz5esfpW2Mf+UV3IALdw15+PhSbMSfE01HZthO+Sfcd/GaIRRfPaY+J+dG8G9v0pdTPgo7RoIC7HU1EOZrd2rR1MaU5QizVlehKysLZZ8Na7RJ2FV3pXiVa4QCZAAjlG/wA6sKHSqz0guZhP5tD4QapLUaRLyJX2o7hq0De5UzwCwtIghq71vWtuvSaYJ7WxNarXl4wKKMQjEZTO45+WlTMwOooRTMgfsVBhbhGhpZdgQYu9DXHi56UUm9A4wfzAaRhDUGKxNq7kUtasjM+VVAVVkifd8KjsJ1mHgbj6VsvFgFcKptgqVbI4UP8AdJKlDJ118KH4NcMEeNNje6BKgcGbJHcZ/fvNM+DNKRQZTs3R3zU3ArmkVRdiMMKgd3rWtm5A19KkxAqu3cQS2+gOlGToyG95tdyIgiPXvFKMVdZ21kyY5Uel2VnuPw/c0tZwpnepzYyHVhAEE141yN9KBXigMaFfjUydQ2rXDP8Am/SlsYIuW86EDmKrzVbUwCIM2ZlBgduQDI00YaeFIeM4Eo2bdW2I76EkYXVJcSDHgJ86iqe0QW7W3OkMEYEwdFk952H96OvqcpedpHvUzFbuQqzsPCtVVTbD3gwQyFC76/e13M0wwmvlcxy+zy8qY8GXc0svKASAZHIxE+kmKbcF9k+dBAQyNSVgHOtWNOUIG3rK9YisrAHOJvRbgbt2RG+u8fGqvjFuC3FxWXtmMykaQdvfTLH4sNcypJyAgZT94jUkgHTlp30gdtKaUtkUjzdgKdWV0ApRgxL06taUIjEkxXoqKZ1qSmMbrUWK9k+VSTQ3EmOUx3VjAintADtSG9mTsJ230H1rXC3wCQT5TRfRnEBHL9f1TgMEaTu4KnYHSJBHOaSdW3JG9AfpUnK2BD9LqzoV94oDG3xnGoI7pHd4UPY4RefXq2jvOUH0DETVgwPRFCJd7hPcFC/HtA+hoNhKtc1nzJ99H8KbU+VPrvQ4fdusP6gD8iKWY3hRw7qM4fMDqBG3qfCmg9is3ZZnTShuHtl35GK3e4yagyOamhzdDSVEc6sxR7eEj41VDVnw9zMgPhFVehk8GQXgbsNETnBWPEiB8YqF1IJB0I0I8akwiEsD3VfSMHcaT1DMd5yknzqb0hkc7NS4a9kYNAMcjXQjhMIv3bA9EoLE8MwNwyTbB2hbmUe5TFJYaK1xLpCbykXFScoUFZUiPZnUzFKkxPYddw0ekGdPGroUw2GBNq2j/mN1D7sxJ+FVzj3EevZTkCAAgAGefkPD3VqMC8HwHXXltkwDJJ5wATp40x4zwJcOUhmKtmkkDSIgad8/CheBYwWb4uEFgoIgQDqI5+tNOI498U4KIMiaANB7R3MEgbRvWphQvw2GLAO2VbS+znmD5CZavOK4svGkL90baDnFFpeIYC4ELD/1iiwPDsz7tKF4tjVutIBBGm4yxrsMoI99MF9CZzTzgiSh86j4RxAWC38pLgYAQ4mInaQY3o04mwLblCyXNWCMMy+Qygad2ulL0ZMIAqM0obi1z8nuP606/wCD4kwWyqpBlhBgb6j9KNobkakHurKrw4jc5OY5aD9KytyByHK4fqVIZmDAHMm2vePgKTXvWrjxPD2btssbii7MhQwIj3TPrSDj3DGs5MwXtTqrEgxHIjT31hQbhi86ZE6UBgxC/GmIHuqiMYu1ej5CvJ0ra3t50THt+YNb4RQ11EOouaHy3PwEetDuex8PcaOwDqh6xmKhVjQTM8ooPowHxbBGze/k28oABVguY+eZpgzO1Krt5mPaYk+JJ+dW1+lNrkjn/tH1rT/ma1ztt59kn51NCiReAXioZVBBE6Mv60Pfwd5NGR1HkY940q2DpNYjZx/lH+qvP+Z7P4bh9F/1Vtm0Uhm7zXtg9oVcm6SYc72nPmqH60LxvjFi5YK2wytmUgFQNmE6iRtNFdmF5UEVD/BgajetrF9dsw945H9KKtMD7Pa56a6elX0xTMCOzFVpd4q3YfDuTorH0NLMLw+zZxqrjBcGHJklNGKnbX4GNdKTI+go1weFnKie0WA8yfpRl/opiVE5VPkw+sVdOGYmwq/9PYXqS7sgZ2BA7KgkEEknLOp7qyJ3qTnY3E5xfwNxDDIw9D8xpUOU9xrpwFe1uRuJzJcO52Rj5KT8hQ91eRHodK6ix1r1gDuAfOtyNRypTRuAI6xcsgwc07Hbb410O9YRhlZFI7iBFJsZ0Ytsc1v+WR3SQfQnT0oWagTiuAN1VVXXcEZjOsRuBIpNiOA303tk+Kw3y1q44fAuqqjFGCmR2Nd+ZmT6zFMM8b1rCctuIV0YEeYI+dRzOldWZQdwPX6TWq2lHKPL9itYKOXW8Ex2Vj5K36U6TiuMClTbYqQQZtHYj8oBq8Vk0AnK/wCEf/03/wC0/pWV1Tq6yiY5vgzLL51ZPtBHZs+bfSsrKCAV9B2R5D5UefZHkPlXlZVkEkPs1449ryrKyiYjP+E3n9BW9/8Aw3/y/MVlZWMKqysrKUQ25V41ZWVmAhJrw1lZQMgW97VTW9qyspV2MezG1GcLus9wK7FlnZiSPcaysrPoyOiqIUAaAbRpUtvYVlZSjHgr16ysrGPQK9TesrKxjwc/KvJ099eVlYJo1Z+tZWVgHgr3v86ysrGNhXjH61lZWMeTWVlZWMf/2Q=="/>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peopleil.org/ImageGen.ashx?image=resources/images/maxRes/isi_409.jpg&amp;width=320"/>
          <p:cNvPicPr>
            <a:picLocks noChangeAspect="1" noChangeArrowheads="1"/>
          </p:cNvPicPr>
          <p:nvPr/>
        </p:nvPicPr>
        <p:blipFill>
          <a:blip r:embed="rId2" cstate="print">
            <a:lum contrast="-53000"/>
          </a:blip>
          <a:srcRect/>
          <a:stretch>
            <a:fillRect/>
          </a:stretch>
        </p:blipFill>
        <p:spPr bwMode="auto">
          <a:xfrm>
            <a:off x="-828600" y="0"/>
            <a:ext cx="11279455" cy="7190656"/>
          </a:xfrm>
          <a:prstGeom prst="rect">
            <a:avLst/>
          </a:prstGeom>
          <a:noFill/>
        </p:spPr>
      </p:pic>
      <p:sp>
        <p:nvSpPr>
          <p:cNvPr id="2" name="כותרת 1"/>
          <p:cNvSpPr>
            <a:spLocks noGrp="1"/>
          </p:cNvSpPr>
          <p:nvPr>
            <p:ph type="title"/>
          </p:nvPr>
        </p:nvSpPr>
        <p:spPr/>
        <p:txBody>
          <a:bodyPr>
            <a:normAutofit fontScale="90000"/>
          </a:bodyPr>
          <a:lstStyle/>
          <a:p>
            <a:r>
              <a:rPr lang="he-IL" dirty="0" smtClean="0">
                <a:solidFill>
                  <a:schemeClr val="bg1"/>
                </a:solidFill>
                <a:cs typeface="+mn-cs"/>
              </a:rPr>
              <a:t>הח'לווה </a:t>
            </a:r>
            <a:r>
              <a:rPr lang="he-IL" dirty="0">
                <a:solidFill>
                  <a:schemeClr val="bg1"/>
                </a:solidFill>
                <a:cs typeface="+mn-cs"/>
              </a:rPr>
              <a:t>- בית התפילה הדרוזי</a:t>
            </a:r>
            <a:r>
              <a:rPr lang="he-IL" dirty="0"/>
              <a:t/>
            </a:r>
            <a:br>
              <a:rPr lang="he-IL" dirty="0"/>
            </a:br>
            <a:endParaRPr lang="he-IL" dirty="0"/>
          </a:p>
        </p:txBody>
      </p:sp>
      <p:sp>
        <p:nvSpPr>
          <p:cNvPr id="3" name="מציין מיקום תוכן 2"/>
          <p:cNvSpPr>
            <a:spLocks noGrp="1"/>
          </p:cNvSpPr>
          <p:nvPr>
            <p:ph idx="1"/>
          </p:nvPr>
        </p:nvSpPr>
        <p:spPr>
          <a:xfrm>
            <a:off x="251520" y="1052736"/>
            <a:ext cx="8686800" cy="5145435"/>
          </a:xfrm>
        </p:spPr>
        <p:txBody>
          <a:bodyPr>
            <a:normAutofit fontScale="85000" lnSpcReduction="10000"/>
          </a:bodyPr>
          <a:lstStyle/>
          <a:p>
            <a:pPr>
              <a:buNone/>
            </a:pPr>
            <a:r>
              <a:rPr lang="he-IL" sz="2400" dirty="0" smtClean="0">
                <a:solidFill>
                  <a:schemeClr val="bg1">
                    <a:lumMod val="75000"/>
                  </a:schemeClr>
                </a:solidFill>
              </a:rPr>
              <a:t>    </a:t>
            </a:r>
            <a:r>
              <a:rPr lang="he-IL" sz="2400" dirty="0" smtClean="0">
                <a:solidFill>
                  <a:schemeClr val="bg1"/>
                </a:solidFill>
              </a:rPr>
              <a:t>הח'לווה </a:t>
            </a:r>
            <a:r>
              <a:rPr lang="he-IL" sz="2400" dirty="0">
                <a:solidFill>
                  <a:schemeClr val="bg1"/>
                </a:solidFill>
              </a:rPr>
              <a:t>(בית התבודדות) הוא בית התפילה </a:t>
            </a:r>
            <a:r>
              <a:rPr lang="he-IL" sz="2400" dirty="0" smtClean="0">
                <a:solidFill>
                  <a:schemeClr val="bg1"/>
                </a:solidFill>
              </a:rPr>
              <a:t>הדרוזי. הח'לווה נמצא,בדרך </a:t>
            </a:r>
            <a:r>
              <a:rPr lang="he-IL" sz="2400" dirty="0">
                <a:solidFill>
                  <a:schemeClr val="bg1"/>
                </a:solidFill>
              </a:rPr>
              <a:t>כלל, רחוק ממרכז </a:t>
            </a:r>
            <a:r>
              <a:rPr lang="he-IL" sz="2400" dirty="0" smtClean="0">
                <a:solidFill>
                  <a:schemeClr val="bg1"/>
                </a:solidFill>
              </a:rPr>
              <a:t>הכפר, מטעמי </a:t>
            </a:r>
            <a:r>
              <a:rPr lang="he-IL" sz="2400" dirty="0">
                <a:solidFill>
                  <a:schemeClr val="bg1"/>
                </a:solidFill>
              </a:rPr>
              <a:t>זהירות ושמירת </a:t>
            </a:r>
            <a:r>
              <a:rPr lang="he-IL" sz="2400" dirty="0" smtClean="0">
                <a:solidFill>
                  <a:schemeClr val="bg1"/>
                </a:solidFill>
              </a:rPr>
              <a:t>סודיות. בעבר </a:t>
            </a:r>
            <a:r>
              <a:rPr lang="he-IL" sz="2400" dirty="0">
                <a:solidFill>
                  <a:schemeClr val="bg1"/>
                </a:solidFill>
              </a:rPr>
              <a:t>היה ח'לווה אחד בכפר, ואילו כיום ישנם מספר בתי תפילה שמשרתים חמולות </a:t>
            </a:r>
            <a:r>
              <a:rPr lang="he-IL" sz="2400" dirty="0" smtClean="0">
                <a:solidFill>
                  <a:schemeClr val="bg1"/>
                </a:solidFill>
              </a:rPr>
              <a:t>שונות. צורתו </a:t>
            </a:r>
            <a:r>
              <a:rPr lang="he-IL" sz="2400" dirty="0">
                <a:solidFill>
                  <a:schemeClr val="bg1"/>
                </a:solidFill>
              </a:rPr>
              <a:t>החיצונית היא לרוב פשוטה, כאחד מבתי המגורים. לח'לווה קומה אחת בלבד וסביבו חצר וחומה. קירות הבית מסוידים בפנים ובחוץ בלבן או לבן-ירוק</a:t>
            </a:r>
            <a:r>
              <a:rPr lang="he-IL" sz="2400" dirty="0" smtClean="0">
                <a:solidFill>
                  <a:schemeClr val="bg1"/>
                </a:solidFill>
              </a:rPr>
              <a:t>. </a:t>
            </a:r>
            <a:r>
              <a:rPr lang="he-IL" sz="2400" dirty="0">
                <a:solidFill>
                  <a:schemeClr val="bg1"/>
                </a:solidFill>
              </a:rPr>
              <a:t>בית התפילה עצמו הוא אולם ריק מרהיטים ומקישוטים. החפצים היחידים המצויים באולם זה הם ארונות ושרפרפים, שעליהם מוצבים כתבי הדת. את הרצפה מכסים שטיחים, מחצלות או מזרנים לישיבה. הפריטים מעטים כדי שלא להסיח את דעת המאמינים מהתפילה</a:t>
            </a:r>
            <a:r>
              <a:rPr lang="he-IL" sz="2400" dirty="0" smtClean="0">
                <a:solidFill>
                  <a:schemeClr val="bg1"/>
                </a:solidFill>
              </a:rPr>
              <a:t>. לכל דרוזי, כשהוא מגיע לגיל 14 ניתנת האפשרות לבחור באורח חיים דתי או חילוני (מבלי שהמשפחה מנדה אותו בגלל בחירה כזו או אחרת). רק האנשים שבחרו באורח החיים הדתי יוכלו להיכנס לאותו בית תפילה ולהיחשף לעיקרי האמונה הדרוזית. רק חכמי הדת ומשכילים רשאים להתפלל </a:t>
            </a:r>
            <a:r>
              <a:rPr lang="he-IL" sz="2400" dirty="0" err="1" smtClean="0">
                <a:solidFill>
                  <a:schemeClr val="bg1"/>
                </a:solidFill>
              </a:rPr>
              <a:t>בח'לווה</a:t>
            </a:r>
            <a:r>
              <a:rPr lang="he-IL" sz="2400" dirty="0" smtClean="0">
                <a:solidFill>
                  <a:schemeClr val="bg1"/>
                </a:solidFill>
              </a:rPr>
              <a:t> וזמן שהייתם שם תלויה במעמדו הדתי של המאמין. התפילות </a:t>
            </a:r>
            <a:r>
              <a:rPr lang="he-IL" sz="2400" dirty="0">
                <a:solidFill>
                  <a:schemeClr val="bg1"/>
                </a:solidFill>
              </a:rPr>
              <a:t>עוסקות בקריאה בכתבי הקודש, בפירושים, בקריאת פיוטים, בהטפה ובמוסר, וכן בדיונים בצרכי ציבור שונים. בין היתר, נקראים בהתכנסויות אלה </a:t>
            </a:r>
            <a:r>
              <a:rPr lang="he-IL" sz="2400" dirty="0" err="1">
                <a:solidFill>
                  <a:schemeClr val="bg1"/>
                </a:solidFill>
              </a:rPr>
              <a:t>מוואעט</a:t>
            </a:r>
            <a:r>
              <a:rPr lang="he-IL" sz="2400" dirty="0">
                <a:solidFill>
                  <a:schemeClr val="bg1"/>
                </a:solidFill>
              </a:rPr>
              <a:t>, שירי הטפה ומוסר, </a:t>
            </a:r>
            <a:r>
              <a:rPr lang="he-IL" sz="2400" dirty="0" smtClean="0">
                <a:solidFill>
                  <a:schemeClr val="bg1"/>
                </a:solidFill>
              </a:rPr>
              <a:t>השרים ביחד במנגינה </a:t>
            </a:r>
            <a:r>
              <a:rPr lang="he-IL" sz="2400" dirty="0">
                <a:solidFill>
                  <a:schemeClr val="bg1"/>
                </a:solidFill>
              </a:rPr>
              <a:t>קבועה. תוכנם חסידי </a:t>
            </a:r>
            <a:r>
              <a:rPr lang="he-IL" sz="2400" dirty="0" smtClean="0">
                <a:solidFill>
                  <a:schemeClr val="bg1"/>
                </a:solidFill>
              </a:rPr>
              <a:t>– צופי (צופים הם הסגנים, האנשים שבחרו להתנזר מכל הבלי העולם הזה), </a:t>
            </a:r>
            <a:r>
              <a:rPr lang="he-IL" sz="2400" dirty="0">
                <a:solidFill>
                  <a:schemeClr val="bg1"/>
                </a:solidFill>
              </a:rPr>
              <a:t>ומרביתם חוברו על-ידי אחד מאנשי הדת החשובים שקמו לבני הדת הדרוזית - אש-שייח' אל-</a:t>
            </a:r>
            <a:r>
              <a:rPr lang="he-IL" sz="2400" dirty="0" err="1">
                <a:solidFill>
                  <a:schemeClr val="bg1"/>
                </a:solidFill>
              </a:rPr>
              <a:t>פאצ'ל</a:t>
            </a:r>
            <a:endParaRPr lang="he-IL"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cs typeface="+mn-cs"/>
              </a:rPr>
              <a:t>הח'לווה - בפנים ובחוץ</a:t>
            </a:r>
            <a:endParaRPr lang="he-IL" dirty="0">
              <a:cs typeface="+mn-cs"/>
            </a:endParaRPr>
          </a:p>
        </p:txBody>
      </p:sp>
      <p:pic>
        <p:nvPicPr>
          <p:cNvPr id="17410" name="Picture 2" descr="http://www.peopleil.org/ImageGen.ashx?image=resources/images/maxRes/isi_409.jpg&amp;width=320"/>
          <p:cNvPicPr>
            <a:picLocks noChangeAspect="1" noChangeArrowheads="1"/>
          </p:cNvPicPr>
          <p:nvPr/>
        </p:nvPicPr>
        <p:blipFill>
          <a:blip r:embed="rId2" cstate="print"/>
          <a:srcRect/>
          <a:stretch>
            <a:fillRect/>
          </a:stretch>
        </p:blipFill>
        <p:spPr bwMode="auto">
          <a:xfrm>
            <a:off x="755576" y="1700808"/>
            <a:ext cx="3048000" cy="1943101"/>
          </a:xfrm>
          <a:prstGeom prst="rect">
            <a:avLst/>
          </a:prstGeom>
          <a:ln>
            <a:noFill/>
          </a:ln>
          <a:effectLst>
            <a:softEdge rad="112500"/>
          </a:effectLst>
        </p:spPr>
      </p:pic>
      <p:pic>
        <p:nvPicPr>
          <p:cNvPr id="17412" name="Picture 4" descr="http://static.israeltraveler.co.il/Images/Resource/Sites/druze-chapel/druze-chapel_01.jpg"/>
          <p:cNvPicPr>
            <a:picLocks noChangeAspect="1" noChangeArrowheads="1"/>
          </p:cNvPicPr>
          <p:nvPr/>
        </p:nvPicPr>
        <p:blipFill>
          <a:blip r:embed="rId3" cstate="print"/>
          <a:srcRect/>
          <a:stretch>
            <a:fillRect/>
          </a:stretch>
        </p:blipFill>
        <p:spPr bwMode="auto">
          <a:xfrm>
            <a:off x="683568" y="3789040"/>
            <a:ext cx="6115050" cy="1905000"/>
          </a:xfrm>
          <a:prstGeom prst="rect">
            <a:avLst/>
          </a:prstGeom>
          <a:ln>
            <a:noFill/>
          </a:ln>
          <a:effectLst>
            <a:softEdge rad="112500"/>
          </a:effectLst>
        </p:spPr>
      </p:pic>
      <p:pic>
        <p:nvPicPr>
          <p:cNvPr id="17414" name="Picture 6" descr="http://www.zimmer.co.il/0544665617/Pics/IMG_0452.JPG"/>
          <p:cNvPicPr>
            <a:picLocks noChangeAspect="1" noChangeArrowheads="1"/>
          </p:cNvPicPr>
          <p:nvPr/>
        </p:nvPicPr>
        <p:blipFill>
          <a:blip r:embed="rId4" cstate="print"/>
          <a:srcRect/>
          <a:stretch>
            <a:fillRect/>
          </a:stretch>
        </p:blipFill>
        <p:spPr bwMode="auto">
          <a:xfrm>
            <a:off x="3995936" y="1700808"/>
            <a:ext cx="3045096" cy="1944216"/>
          </a:xfrm>
          <a:prstGeom prst="rect">
            <a:avLst/>
          </a:prstGeom>
          <a:ln>
            <a:noFill/>
          </a:ln>
          <a:effectLst>
            <a:softEdge rad="112500"/>
          </a:effectLst>
        </p:spPr>
      </p:pic>
      <p:pic>
        <p:nvPicPr>
          <p:cNvPr id="17415" name="Picture 7"/>
          <p:cNvPicPr>
            <a:picLocks noChangeAspect="1" noChangeArrowheads="1"/>
          </p:cNvPicPr>
          <p:nvPr/>
        </p:nvPicPr>
        <p:blipFill>
          <a:blip r:embed="rId5" cstate="print"/>
          <a:srcRect/>
          <a:stretch>
            <a:fillRect/>
          </a:stretch>
        </p:blipFill>
        <p:spPr bwMode="auto">
          <a:xfrm>
            <a:off x="7164288" y="1268760"/>
            <a:ext cx="1781175" cy="49530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fade">
                                      <p:cBhvr>
                                        <p:cTn id="12" dur="2000"/>
                                        <p:tgtEl>
                                          <p:spTgt spid="174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4"/>
                                        </p:tgtEl>
                                        <p:attrNameLst>
                                          <p:attrName>style.visibility</p:attrName>
                                        </p:attrNameLst>
                                      </p:cBhvr>
                                      <p:to>
                                        <p:strVal val="visible"/>
                                      </p:to>
                                    </p:set>
                                    <p:animEffect transition="in" filter="fade">
                                      <p:cBhvr>
                                        <p:cTn id="17" dur="2000"/>
                                        <p:tgtEl>
                                          <p:spTgt spid="174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412"/>
                                        </p:tgtEl>
                                        <p:attrNameLst>
                                          <p:attrName>style.visibility</p:attrName>
                                        </p:attrNameLst>
                                      </p:cBhvr>
                                      <p:to>
                                        <p:strVal val="visible"/>
                                      </p:to>
                                    </p:set>
                                    <p:animEffect transition="in" filter="fade">
                                      <p:cBhvr>
                                        <p:cTn id="22" dur="2000"/>
                                        <p:tgtEl>
                                          <p:spTgt spid="174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415"/>
                                        </p:tgtEl>
                                        <p:attrNameLst>
                                          <p:attrName>style.visibility</p:attrName>
                                        </p:attrNameLst>
                                      </p:cBhvr>
                                      <p:to>
                                        <p:strVal val="visible"/>
                                      </p:to>
                                    </p:set>
                                    <p:animEffect transition="in" filter="fade">
                                      <p:cBhvr>
                                        <p:cTn id="27" dur="20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solidFill>
                  <a:schemeClr val="tx2">
                    <a:lumMod val="60000"/>
                    <a:lumOff val="40000"/>
                  </a:schemeClr>
                </a:solidFill>
                <a:cs typeface="+mn-cs"/>
              </a:rPr>
              <a:t>שאלה? מה השונה ומה הדומה בין המסגד לבין הח'לווה?</a:t>
            </a:r>
            <a:endParaRPr lang="he-IL" dirty="0">
              <a:solidFill>
                <a:schemeClr val="tx2">
                  <a:lumMod val="60000"/>
                  <a:lumOff val="40000"/>
                </a:schemeClr>
              </a:solidFill>
              <a:cs typeface="+mn-cs"/>
            </a:endParaRPr>
          </a:p>
        </p:txBody>
      </p:sp>
      <p:pic>
        <p:nvPicPr>
          <p:cNvPr id="1026" name="Picture 2" descr="http://images.photolight.co.il/photo/2009-08-10/404083.jpg"/>
          <p:cNvPicPr>
            <a:picLocks noChangeAspect="1" noChangeArrowheads="1"/>
          </p:cNvPicPr>
          <p:nvPr/>
        </p:nvPicPr>
        <p:blipFill>
          <a:blip r:embed="rId2" cstate="print"/>
          <a:srcRect/>
          <a:stretch>
            <a:fillRect/>
          </a:stretch>
        </p:blipFill>
        <p:spPr bwMode="auto">
          <a:xfrm>
            <a:off x="5796136" y="1772816"/>
            <a:ext cx="3034084" cy="2196434"/>
          </a:xfrm>
          <a:prstGeom prst="rect">
            <a:avLst/>
          </a:prstGeom>
          <a:ln>
            <a:noFill/>
          </a:ln>
          <a:effectLst>
            <a:softEdge rad="112500"/>
          </a:effectLst>
        </p:spPr>
      </p:pic>
      <p:pic>
        <p:nvPicPr>
          <p:cNvPr id="1028" name="Picture 4" descr="http://allaboutjerusalem.com/sites/default/files/imagecache/big-image-gallery/ifa_upload/al_aqza_mosque_entrance.jpg"/>
          <p:cNvPicPr>
            <a:picLocks noChangeAspect="1" noChangeArrowheads="1"/>
          </p:cNvPicPr>
          <p:nvPr/>
        </p:nvPicPr>
        <p:blipFill>
          <a:blip r:embed="rId3" cstate="print"/>
          <a:srcRect/>
          <a:stretch>
            <a:fillRect/>
          </a:stretch>
        </p:blipFill>
        <p:spPr bwMode="auto">
          <a:xfrm>
            <a:off x="5796136" y="4293096"/>
            <a:ext cx="3024336" cy="2044469"/>
          </a:xfrm>
          <a:prstGeom prst="rect">
            <a:avLst/>
          </a:prstGeom>
          <a:ln>
            <a:noFill/>
          </a:ln>
          <a:effectLst>
            <a:softEdge rad="112500"/>
          </a:effectLst>
        </p:spPr>
      </p:pic>
      <p:sp>
        <p:nvSpPr>
          <p:cNvPr id="6" name="TextBox 5"/>
          <p:cNvSpPr txBox="1"/>
          <p:nvPr/>
        </p:nvSpPr>
        <p:spPr>
          <a:xfrm>
            <a:off x="5868144" y="3933056"/>
            <a:ext cx="2808312" cy="369332"/>
          </a:xfrm>
          <a:prstGeom prst="rect">
            <a:avLst/>
          </a:prstGeom>
          <a:noFill/>
        </p:spPr>
        <p:txBody>
          <a:bodyPr wrap="square" rtlCol="1">
            <a:spAutoFit/>
          </a:bodyPr>
          <a:lstStyle/>
          <a:p>
            <a:r>
              <a:rPr lang="he-IL" dirty="0" smtClean="0">
                <a:solidFill>
                  <a:schemeClr val="tx2">
                    <a:lumMod val="60000"/>
                    <a:lumOff val="40000"/>
                  </a:schemeClr>
                </a:solidFill>
              </a:rPr>
              <a:t>מסגד אל אקצא, בפנים ובחוץ</a:t>
            </a:r>
            <a:endParaRPr lang="he-IL" dirty="0">
              <a:solidFill>
                <a:schemeClr val="tx2">
                  <a:lumMod val="60000"/>
                  <a:lumOff val="40000"/>
                </a:schemeClr>
              </a:solidFill>
            </a:endParaRPr>
          </a:p>
        </p:txBody>
      </p:sp>
      <p:pic>
        <p:nvPicPr>
          <p:cNvPr id="7" name="Picture 2" descr="http://www.peopleil.org/ImageGen.ashx?image=resources/images/maxRes/isi_409.jpg&amp;width=320"/>
          <p:cNvPicPr>
            <a:picLocks noChangeAspect="1" noChangeArrowheads="1"/>
          </p:cNvPicPr>
          <p:nvPr/>
        </p:nvPicPr>
        <p:blipFill>
          <a:blip r:embed="rId4" cstate="print"/>
          <a:srcRect/>
          <a:stretch>
            <a:fillRect/>
          </a:stretch>
        </p:blipFill>
        <p:spPr bwMode="auto">
          <a:xfrm>
            <a:off x="827584" y="1844824"/>
            <a:ext cx="3275656" cy="2088232"/>
          </a:xfrm>
          <a:prstGeom prst="rect">
            <a:avLst/>
          </a:prstGeom>
          <a:ln>
            <a:noFill/>
          </a:ln>
          <a:effectLst>
            <a:softEdge rad="112500"/>
          </a:effectLst>
        </p:spPr>
      </p:pic>
      <p:pic>
        <p:nvPicPr>
          <p:cNvPr id="8" name="Picture 6" descr="http://www.zimmer.co.il/0544665617/Pics/IMG_0452.JPG"/>
          <p:cNvPicPr>
            <a:picLocks noChangeAspect="1" noChangeArrowheads="1"/>
          </p:cNvPicPr>
          <p:nvPr/>
        </p:nvPicPr>
        <p:blipFill>
          <a:blip r:embed="rId5" cstate="print"/>
          <a:srcRect/>
          <a:stretch>
            <a:fillRect/>
          </a:stretch>
        </p:blipFill>
        <p:spPr bwMode="auto">
          <a:xfrm>
            <a:off x="899592" y="4365104"/>
            <a:ext cx="3168352" cy="2022912"/>
          </a:xfrm>
          <a:prstGeom prst="rect">
            <a:avLst/>
          </a:prstGeom>
          <a:ln>
            <a:noFill/>
          </a:ln>
          <a:effectLst>
            <a:softEdge rad="112500"/>
          </a:effectLst>
        </p:spPr>
      </p:pic>
      <p:sp>
        <p:nvSpPr>
          <p:cNvPr id="9" name="TextBox 8"/>
          <p:cNvSpPr txBox="1"/>
          <p:nvPr/>
        </p:nvSpPr>
        <p:spPr>
          <a:xfrm>
            <a:off x="1187624" y="3933056"/>
            <a:ext cx="2376264" cy="369332"/>
          </a:xfrm>
          <a:prstGeom prst="rect">
            <a:avLst/>
          </a:prstGeom>
          <a:noFill/>
        </p:spPr>
        <p:txBody>
          <a:bodyPr wrap="square" rtlCol="1">
            <a:spAutoFit/>
          </a:bodyPr>
          <a:lstStyle/>
          <a:p>
            <a:r>
              <a:rPr lang="he-IL" dirty="0" smtClean="0">
                <a:solidFill>
                  <a:schemeClr val="tx2">
                    <a:lumMod val="60000"/>
                    <a:lumOff val="40000"/>
                  </a:schemeClr>
                </a:solidFill>
              </a:rPr>
              <a:t>הח'לווה, בפנים ובחוץ</a:t>
            </a:r>
            <a:endParaRPr lang="he-IL" dirty="0">
              <a:solidFill>
                <a:schemeClr val="tx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80">
                                          <p:stCondLst>
                                            <p:cond delay="0"/>
                                          </p:stCondLst>
                                        </p:cTn>
                                        <p:tgtEl>
                                          <p:spTgt spid="1026"/>
                                        </p:tgtEl>
                                      </p:cBhvr>
                                    </p:animEffect>
                                    <p:anim calcmode="lin" valueType="num">
                                      <p:cBhvr>
                                        <p:cTn id="15"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6"/>
                                        </p:tgtEl>
                                      </p:cBhvr>
                                      <p:to x="100000" y="60000"/>
                                    </p:animScale>
                                    <p:animScale>
                                      <p:cBhvr>
                                        <p:cTn id="21" dur="166" decel="50000">
                                          <p:stCondLst>
                                            <p:cond delay="676"/>
                                          </p:stCondLst>
                                        </p:cTn>
                                        <p:tgtEl>
                                          <p:spTgt spid="1026"/>
                                        </p:tgtEl>
                                      </p:cBhvr>
                                      <p:to x="100000" y="100000"/>
                                    </p:animScale>
                                    <p:animScale>
                                      <p:cBhvr>
                                        <p:cTn id="22" dur="26">
                                          <p:stCondLst>
                                            <p:cond delay="1312"/>
                                          </p:stCondLst>
                                        </p:cTn>
                                        <p:tgtEl>
                                          <p:spTgt spid="1026"/>
                                        </p:tgtEl>
                                      </p:cBhvr>
                                      <p:to x="100000" y="80000"/>
                                    </p:animScale>
                                    <p:animScale>
                                      <p:cBhvr>
                                        <p:cTn id="23" dur="166" decel="50000">
                                          <p:stCondLst>
                                            <p:cond delay="1338"/>
                                          </p:stCondLst>
                                        </p:cTn>
                                        <p:tgtEl>
                                          <p:spTgt spid="1026"/>
                                        </p:tgtEl>
                                      </p:cBhvr>
                                      <p:to x="100000" y="100000"/>
                                    </p:animScale>
                                    <p:animScale>
                                      <p:cBhvr>
                                        <p:cTn id="24" dur="26">
                                          <p:stCondLst>
                                            <p:cond delay="1642"/>
                                          </p:stCondLst>
                                        </p:cTn>
                                        <p:tgtEl>
                                          <p:spTgt spid="1026"/>
                                        </p:tgtEl>
                                      </p:cBhvr>
                                      <p:to x="100000" y="90000"/>
                                    </p:animScale>
                                    <p:animScale>
                                      <p:cBhvr>
                                        <p:cTn id="25" dur="166" decel="50000">
                                          <p:stCondLst>
                                            <p:cond delay="1668"/>
                                          </p:stCondLst>
                                        </p:cTn>
                                        <p:tgtEl>
                                          <p:spTgt spid="1026"/>
                                        </p:tgtEl>
                                      </p:cBhvr>
                                      <p:to x="100000" y="100000"/>
                                    </p:animScale>
                                    <p:animScale>
                                      <p:cBhvr>
                                        <p:cTn id="26" dur="26">
                                          <p:stCondLst>
                                            <p:cond delay="1808"/>
                                          </p:stCondLst>
                                        </p:cTn>
                                        <p:tgtEl>
                                          <p:spTgt spid="1026"/>
                                        </p:tgtEl>
                                      </p:cBhvr>
                                      <p:to x="100000" y="95000"/>
                                    </p:animScale>
                                    <p:animScale>
                                      <p:cBhvr>
                                        <p:cTn id="27" dur="166" decel="50000">
                                          <p:stCondLst>
                                            <p:cond delay="1834"/>
                                          </p:stCondLst>
                                        </p:cTn>
                                        <p:tgtEl>
                                          <p:spTgt spid="102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wipe(down)">
                                      <p:cBhvr>
                                        <p:cTn id="32" dur="580">
                                          <p:stCondLst>
                                            <p:cond delay="0"/>
                                          </p:stCondLst>
                                        </p:cTn>
                                        <p:tgtEl>
                                          <p:spTgt spid="1028"/>
                                        </p:tgtEl>
                                      </p:cBhvr>
                                    </p:animEffect>
                                    <p:anim calcmode="lin" valueType="num">
                                      <p:cBhvr>
                                        <p:cTn id="33"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38" dur="26">
                                          <p:stCondLst>
                                            <p:cond delay="650"/>
                                          </p:stCondLst>
                                        </p:cTn>
                                        <p:tgtEl>
                                          <p:spTgt spid="1028"/>
                                        </p:tgtEl>
                                      </p:cBhvr>
                                      <p:to x="100000" y="60000"/>
                                    </p:animScale>
                                    <p:animScale>
                                      <p:cBhvr>
                                        <p:cTn id="39" dur="166" decel="50000">
                                          <p:stCondLst>
                                            <p:cond delay="676"/>
                                          </p:stCondLst>
                                        </p:cTn>
                                        <p:tgtEl>
                                          <p:spTgt spid="1028"/>
                                        </p:tgtEl>
                                      </p:cBhvr>
                                      <p:to x="100000" y="100000"/>
                                    </p:animScale>
                                    <p:animScale>
                                      <p:cBhvr>
                                        <p:cTn id="40" dur="26">
                                          <p:stCondLst>
                                            <p:cond delay="1312"/>
                                          </p:stCondLst>
                                        </p:cTn>
                                        <p:tgtEl>
                                          <p:spTgt spid="1028"/>
                                        </p:tgtEl>
                                      </p:cBhvr>
                                      <p:to x="100000" y="80000"/>
                                    </p:animScale>
                                    <p:animScale>
                                      <p:cBhvr>
                                        <p:cTn id="41" dur="166" decel="50000">
                                          <p:stCondLst>
                                            <p:cond delay="1338"/>
                                          </p:stCondLst>
                                        </p:cTn>
                                        <p:tgtEl>
                                          <p:spTgt spid="1028"/>
                                        </p:tgtEl>
                                      </p:cBhvr>
                                      <p:to x="100000" y="100000"/>
                                    </p:animScale>
                                    <p:animScale>
                                      <p:cBhvr>
                                        <p:cTn id="42" dur="26">
                                          <p:stCondLst>
                                            <p:cond delay="1642"/>
                                          </p:stCondLst>
                                        </p:cTn>
                                        <p:tgtEl>
                                          <p:spTgt spid="1028"/>
                                        </p:tgtEl>
                                      </p:cBhvr>
                                      <p:to x="100000" y="90000"/>
                                    </p:animScale>
                                    <p:animScale>
                                      <p:cBhvr>
                                        <p:cTn id="43" dur="166" decel="50000">
                                          <p:stCondLst>
                                            <p:cond delay="1668"/>
                                          </p:stCondLst>
                                        </p:cTn>
                                        <p:tgtEl>
                                          <p:spTgt spid="1028"/>
                                        </p:tgtEl>
                                      </p:cBhvr>
                                      <p:to x="100000" y="100000"/>
                                    </p:animScale>
                                    <p:animScale>
                                      <p:cBhvr>
                                        <p:cTn id="44" dur="26">
                                          <p:stCondLst>
                                            <p:cond delay="1808"/>
                                          </p:stCondLst>
                                        </p:cTn>
                                        <p:tgtEl>
                                          <p:spTgt spid="1028"/>
                                        </p:tgtEl>
                                      </p:cBhvr>
                                      <p:to x="100000" y="95000"/>
                                    </p:animScale>
                                    <p:animScale>
                                      <p:cBhvr>
                                        <p:cTn id="45" dur="166" decel="50000">
                                          <p:stCondLst>
                                            <p:cond delay="1834"/>
                                          </p:stCondLst>
                                        </p:cTn>
                                        <p:tgtEl>
                                          <p:spTgt spid="1028"/>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wheel(4)">
                                      <p:cBhvr>
                                        <p:cTn id="50" dur="20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down)">
                                      <p:cBhvr>
                                        <p:cTn id="55" dur="580">
                                          <p:stCondLst>
                                            <p:cond delay="0"/>
                                          </p:stCondLst>
                                        </p:cTn>
                                        <p:tgtEl>
                                          <p:spTgt spid="7"/>
                                        </p:tgtEl>
                                      </p:cBhvr>
                                    </p:animEffect>
                                    <p:anim calcmode="lin" valueType="num">
                                      <p:cBhvr>
                                        <p:cTn id="5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1" dur="26">
                                          <p:stCondLst>
                                            <p:cond delay="650"/>
                                          </p:stCondLst>
                                        </p:cTn>
                                        <p:tgtEl>
                                          <p:spTgt spid="7"/>
                                        </p:tgtEl>
                                      </p:cBhvr>
                                      <p:to x="100000" y="60000"/>
                                    </p:animScale>
                                    <p:animScale>
                                      <p:cBhvr>
                                        <p:cTn id="62" dur="166" decel="50000">
                                          <p:stCondLst>
                                            <p:cond delay="676"/>
                                          </p:stCondLst>
                                        </p:cTn>
                                        <p:tgtEl>
                                          <p:spTgt spid="7"/>
                                        </p:tgtEl>
                                      </p:cBhvr>
                                      <p:to x="100000" y="100000"/>
                                    </p:animScale>
                                    <p:animScale>
                                      <p:cBhvr>
                                        <p:cTn id="63" dur="26">
                                          <p:stCondLst>
                                            <p:cond delay="1312"/>
                                          </p:stCondLst>
                                        </p:cTn>
                                        <p:tgtEl>
                                          <p:spTgt spid="7"/>
                                        </p:tgtEl>
                                      </p:cBhvr>
                                      <p:to x="100000" y="80000"/>
                                    </p:animScale>
                                    <p:animScale>
                                      <p:cBhvr>
                                        <p:cTn id="64" dur="166" decel="50000">
                                          <p:stCondLst>
                                            <p:cond delay="1338"/>
                                          </p:stCondLst>
                                        </p:cTn>
                                        <p:tgtEl>
                                          <p:spTgt spid="7"/>
                                        </p:tgtEl>
                                      </p:cBhvr>
                                      <p:to x="100000" y="100000"/>
                                    </p:animScale>
                                    <p:animScale>
                                      <p:cBhvr>
                                        <p:cTn id="65" dur="26">
                                          <p:stCondLst>
                                            <p:cond delay="1642"/>
                                          </p:stCondLst>
                                        </p:cTn>
                                        <p:tgtEl>
                                          <p:spTgt spid="7"/>
                                        </p:tgtEl>
                                      </p:cBhvr>
                                      <p:to x="100000" y="90000"/>
                                    </p:animScale>
                                    <p:animScale>
                                      <p:cBhvr>
                                        <p:cTn id="66" dur="166" decel="50000">
                                          <p:stCondLst>
                                            <p:cond delay="1668"/>
                                          </p:stCondLst>
                                        </p:cTn>
                                        <p:tgtEl>
                                          <p:spTgt spid="7"/>
                                        </p:tgtEl>
                                      </p:cBhvr>
                                      <p:to x="100000" y="100000"/>
                                    </p:animScale>
                                    <p:animScale>
                                      <p:cBhvr>
                                        <p:cTn id="67" dur="26">
                                          <p:stCondLst>
                                            <p:cond delay="1808"/>
                                          </p:stCondLst>
                                        </p:cTn>
                                        <p:tgtEl>
                                          <p:spTgt spid="7"/>
                                        </p:tgtEl>
                                      </p:cBhvr>
                                      <p:to x="100000" y="95000"/>
                                    </p:animScale>
                                    <p:animScale>
                                      <p:cBhvr>
                                        <p:cTn id="68" dur="166" decel="50000">
                                          <p:stCondLst>
                                            <p:cond delay="1834"/>
                                          </p:stCondLst>
                                        </p:cTn>
                                        <p:tgtEl>
                                          <p:spTgt spid="7"/>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wipe(down)">
                                      <p:cBhvr>
                                        <p:cTn id="73" dur="580">
                                          <p:stCondLst>
                                            <p:cond delay="0"/>
                                          </p:stCondLst>
                                        </p:cTn>
                                        <p:tgtEl>
                                          <p:spTgt spid="8"/>
                                        </p:tgtEl>
                                      </p:cBhvr>
                                    </p:animEffect>
                                    <p:anim calcmode="lin" valueType="num">
                                      <p:cBhvr>
                                        <p:cTn id="7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79" dur="26">
                                          <p:stCondLst>
                                            <p:cond delay="650"/>
                                          </p:stCondLst>
                                        </p:cTn>
                                        <p:tgtEl>
                                          <p:spTgt spid="8"/>
                                        </p:tgtEl>
                                      </p:cBhvr>
                                      <p:to x="100000" y="60000"/>
                                    </p:animScale>
                                    <p:animScale>
                                      <p:cBhvr>
                                        <p:cTn id="80" dur="166" decel="50000">
                                          <p:stCondLst>
                                            <p:cond delay="676"/>
                                          </p:stCondLst>
                                        </p:cTn>
                                        <p:tgtEl>
                                          <p:spTgt spid="8"/>
                                        </p:tgtEl>
                                      </p:cBhvr>
                                      <p:to x="100000" y="100000"/>
                                    </p:animScale>
                                    <p:animScale>
                                      <p:cBhvr>
                                        <p:cTn id="81" dur="26">
                                          <p:stCondLst>
                                            <p:cond delay="1312"/>
                                          </p:stCondLst>
                                        </p:cTn>
                                        <p:tgtEl>
                                          <p:spTgt spid="8"/>
                                        </p:tgtEl>
                                      </p:cBhvr>
                                      <p:to x="100000" y="80000"/>
                                    </p:animScale>
                                    <p:animScale>
                                      <p:cBhvr>
                                        <p:cTn id="82" dur="166" decel="50000">
                                          <p:stCondLst>
                                            <p:cond delay="1338"/>
                                          </p:stCondLst>
                                        </p:cTn>
                                        <p:tgtEl>
                                          <p:spTgt spid="8"/>
                                        </p:tgtEl>
                                      </p:cBhvr>
                                      <p:to x="100000" y="100000"/>
                                    </p:animScale>
                                    <p:animScale>
                                      <p:cBhvr>
                                        <p:cTn id="83" dur="26">
                                          <p:stCondLst>
                                            <p:cond delay="1642"/>
                                          </p:stCondLst>
                                        </p:cTn>
                                        <p:tgtEl>
                                          <p:spTgt spid="8"/>
                                        </p:tgtEl>
                                      </p:cBhvr>
                                      <p:to x="100000" y="90000"/>
                                    </p:animScale>
                                    <p:animScale>
                                      <p:cBhvr>
                                        <p:cTn id="84" dur="166" decel="50000">
                                          <p:stCondLst>
                                            <p:cond delay="1668"/>
                                          </p:stCondLst>
                                        </p:cTn>
                                        <p:tgtEl>
                                          <p:spTgt spid="8"/>
                                        </p:tgtEl>
                                      </p:cBhvr>
                                      <p:to x="100000" y="100000"/>
                                    </p:animScale>
                                    <p:animScale>
                                      <p:cBhvr>
                                        <p:cTn id="85" dur="26">
                                          <p:stCondLst>
                                            <p:cond delay="1808"/>
                                          </p:stCondLst>
                                        </p:cTn>
                                        <p:tgtEl>
                                          <p:spTgt spid="8"/>
                                        </p:tgtEl>
                                      </p:cBhvr>
                                      <p:to x="100000" y="95000"/>
                                    </p:animScale>
                                    <p:animScale>
                                      <p:cBhvr>
                                        <p:cTn id="86" dur="166" decel="50000">
                                          <p:stCondLst>
                                            <p:cond delay="1834"/>
                                          </p:stCondLst>
                                        </p:cTn>
                                        <p:tgtEl>
                                          <p:spTgt spid="8"/>
                                        </p:tgtEl>
                                      </p:cBhvr>
                                      <p:to x="100000" y="100000"/>
                                    </p:animScale>
                                  </p:childTnLst>
                                </p:cTn>
                              </p:par>
                            </p:childTnLst>
                          </p:cTn>
                        </p:par>
                      </p:childTnLst>
                    </p:cTn>
                  </p:par>
                  <p:par>
                    <p:cTn id="87" fill="hold">
                      <p:stCondLst>
                        <p:cond delay="indefinite"/>
                      </p:stCondLst>
                      <p:childTnLst>
                        <p:par>
                          <p:cTn id="88" fill="hold">
                            <p:stCondLst>
                              <p:cond delay="0"/>
                            </p:stCondLst>
                            <p:childTnLst>
                              <p:par>
                                <p:cTn id="89" presetID="21"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wheel(4)">
                                      <p:cBhvr>
                                        <p:cTn id="9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upload.wikimedia.org/wikipedia/commons/thumb/c/c9/Flag_of_Druze.svg/1280px-Flag_of_Druze.svg.png"/>
          <p:cNvPicPr>
            <a:picLocks noChangeAspect="1" noChangeArrowheads="1"/>
          </p:cNvPicPr>
          <p:nvPr/>
        </p:nvPicPr>
        <p:blipFill>
          <a:blip r:embed="rId2" cstate="print">
            <a:lum contrast="-58000"/>
          </a:blip>
          <a:srcRect/>
          <a:stretch>
            <a:fillRect/>
          </a:stretch>
        </p:blipFill>
        <p:spPr bwMode="auto">
          <a:xfrm>
            <a:off x="-1" y="0"/>
            <a:ext cx="10291019" cy="6858000"/>
          </a:xfrm>
          <a:prstGeom prst="rect">
            <a:avLst/>
          </a:prstGeom>
          <a:noFill/>
        </p:spPr>
      </p:pic>
      <p:sp>
        <p:nvSpPr>
          <p:cNvPr id="2" name="כותרת 1"/>
          <p:cNvSpPr>
            <a:spLocks noGrp="1"/>
          </p:cNvSpPr>
          <p:nvPr>
            <p:ph type="title"/>
          </p:nvPr>
        </p:nvSpPr>
        <p:spPr/>
        <p:txBody>
          <a:bodyPr>
            <a:normAutofit/>
          </a:bodyPr>
          <a:lstStyle/>
          <a:p>
            <a:r>
              <a:rPr lang="he-IL" sz="5400" dirty="0" smtClean="0">
                <a:solidFill>
                  <a:schemeClr val="bg1"/>
                </a:solidFill>
                <a:cs typeface="+mn-cs"/>
              </a:rPr>
              <a:t>שבעת מצוות הדרוזים</a:t>
            </a:r>
            <a:endParaRPr lang="he-IL" sz="5400" dirty="0">
              <a:solidFill>
                <a:schemeClr val="bg1"/>
              </a:solidFill>
              <a:cs typeface="+mn-cs"/>
            </a:endParaRPr>
          </a:p>
        </p:txBody>
      </p:sp>
      <p:sp>
        <p:nvSpPr>
          <p:cNvPr id="3" name="מציין מיקום תוכן 2"/>
          <p:cNvSpPr>
            <a:spLocks noGrp="1"/>
          </p:cNvSpPr>
          <p:nvPr>
            <p:ph idx="1"/>
          </p:nvPr>
        </p:nvSpPr>
        <p:spPr/>
        <p:txBody>
          <a:bodyPr>
            <a:normAutofit/>
          </a:bodyPr>
          <a:lstStyle/>
          <a:p>
            <a:pPr>
              <a:buNone/>
            </a:pPr>
            <a:r>
              <a:rPr lang="he-IL" sz="2400" dirty="0" smtClean="0">
                <a:solidFill>
                  <a:schemeClr val="bg1"/>
                </a:solidFill>
              </a:rPr>
              <a:t>1. </a:t>
            </a:r>
            <a:r>
              <a:rPr lang="he-IL" sz="2400" dirty="0">
                <a:solidFill>
                  <a:schemeClr val="bg1"/>
                </a:solidFill>
              </a:rPr>
              <a:t>שמירת הלשון - </a:t>
            </a:r>
            <a:r>
              <a:rPr lang="he-IL" sz="2400" dirty="0" smtClean="0">
                <a:solidFill>
                  <a:schemeClr val="bg1"/>
                </a:solidFill>
              </a:rPr>
              <a:t>כנות</a:t>
            </a:r>
            <a:r>
              <a:rPr lang="he-IL" sz="2400" dirty="0">
                <a:solidFill>
                  <a:schemeClr val="bg1"/>
                </a:solidFill>
              </a:rPr>
              <a:t>, נאמנות להבטחה, הימנעות </a:t>
            </a:r>
            <a:r>
              <a:rPr lang="he-IL" sz="2400" dirty="0" smtClean="0">
                <a:solidFill>
                  <a:schemeClr val="bg1"/>
                </a:solidFill>
              </a:rPr>
              <a:t>מרכילות</a:t>
            </a:r>
            <a:r>
              <a:rPr lang="he-IL" sz="2400" dirty="0">
                <a:solidFill>
                  <a:schemeClr val="bg1"/>
                </a:solidFill>
              </a:rPr>
              <a:t> ושמירת סוד.</a:t>
            </a:r>
          </a:p>
          <a:p>
            <a:pPr>
              <a:buNone/>
            </a:pPr>
            <a:r>
              <a:rPr lang="he-IL" sz="2400" dirty="0" smtClean="0">
                <a:solidFill>
                  <a:schemeClr val="bg1"/>
                </a:solidFill>
              </a:rPr>
              <a:t>2. </a:t>
            </a:r>
            <a:r>
              <a:rPr lang="he-IL" sz="2400" dirty="0">
                <a:solidFill>
                  <a:schemeClr val="bg1"/>
                </a:solidFill>
              </a:rPr>
              <a:t>הגנה על האחים - עזרה לדרוזי כשהוא נתון </a:t>
            </a:r>
            <a:r>
              <a:rPr lang="he-IL" sz="2400" dirty="0" smtClean="0">
                <a:solidFill>
                  <a:schemeClr val="bg1"/>
                </a:solidFill>
              </a:rPr>
              <a:t>בצרה.</a:t>
            </a:r>
          </a:p>
          <a:p>
            <a:pPr>
              <a:buNone/>
            </a:pPr>
            <a:r>
              <a:rPr lang="he-IL" sz="2400" dirty="0" smtClean="0">
                <a:solidFill>
                  <a:schemeClr val="bg1"/>
                </a:solidFill>
              </a:rPr>
              <a:t>3. </a:t>
            </a:r>
            <a:r>
              <a:rPr lang="he-IL" sz="2400" dirty="0">
                <a:solidFill>
                  <a:schemeClr val="bg1"/>
                </a:solidFill>
              </a:rPr>
              <a:t>הימנעות מעבודת אלילים וצלמים.</a:t>
            </a:r>
          </a:p>
          <a:p>
            <a:pPr>
              <a:buNone/>
            </a:pPr>
            <a:r>
              <a:rPr lang="he-IL" sz="2400" dirty="0" smtClean="0">
                <a:solidFill>
                  <a:schemeClr val="bg1"/>
                </a:solidFill>
              </a:rPr>
              <a:t>4. </a:t>
            </a:r>
            <a:r>
              <a:rPr lang="he-IL" sz="2400" dirty="0">
                <a:solidFill>
                  <a:schemeClr val="bg1"/>
                </a:solidFill>
              </a:rPr>
              <a:t>התנערות מן </a:t>
            </a:r>
            <a:r>
              <a:rPr lang="he-IL" sz="2400" dirty="0" smtClean="0">
                <a:solidFill>
                  <a:schemeClr val="bg1"/>
                </a:solidFill>
              </a:rPr>
              <a:t>השטן</a:t>
            </a:r>
            <a:r>
              <a:rPr lang="he-IL" sz="2400" dirty="0">
                <a:solidFill>
                  <a:schemeClr val="bg1"/>
                </a:solidFill>
              </a:rPr>
              <a:t> והימנעות ממעשי </a:t>
            </a:r>
            <a:r>
              <a:rPr lang="he-IL" sz="2400" dirty="0" smtClean="0">
                <a:solidFill>
                  <a:schemeClr val="bg1"/>
                </a:solidFill>
              </a:rPr>
              <a:t>רשע.</a:t>
            </a:r>
          </a:p>
          <a:p>
            <a:pPr>
              <a:buNone/>
            </a:pPr>
            <a:r>
              <a:rPr lang="he-IL" sz="2400" dirty="0" smtClean="0">
                <a:solidFill>
                  <a:schemeClr val="bg1"/>
                </a:solidFill>
              </a:rPr>
              <a:t>5. </a:t>
            </a:r>
            <a:r>
              <a:rPr lang="he-IL" sz="2400" dirty="0">
                <a:solidFill>
                  <a:schemeClr val="bg1"/>
                </a:solidFill>
              </a:rPr>
              <a:t>ייחוד האל בכל עת.</a:t>
            </a:r>
          </a:p>
          <a:p>
            <a:pPr>
              <a:buNone/>
            </a:pPr>
            <a:r>
              <a:rPr lang="he-IL" sz="2400" dirty="0" smtClean="0">
                <a:solidFill>
                  <a:schemeClr val="bg1"/>
                </a:solidFill>
              </a:rPr>
              <a:t>6. </a:t>
            </a:r>
            <a:r>
              <a:rPr lang="he-IL" sz="2400" dirty="0">
                <a:solidFill>
                  <a:schemeClr val="bg1"/>
                </a:solidFill>
              </a:rPr>
              <a:t>קבלת </a:t>
            </a:r>
            <a:r>
              <a:rPr lang="he-IL" sz="2400" dirty="0" smtClean="0">
                <a:solidFill>
                  <a:schemeClr val="bg1"/>
                </a:solidFill>
              </a:rPr>
              <a:t>מעשי </a:t>
            </a:r>
            <a:r>
              <a:rPr lang="he-IL" sz="2400" dirty="0">
                <a:solidFill>
                  <a:schemeClr val="bg1"/>
                </a:solidFill>
              </a:rPr>
              <a:t>האל.</a:t>
            </a:r>
          </a:p>
          <a:p>
            <a:pPr>
              <a:buNone/>
            </a:pPr>
            <a:r>
              <a:rPr lang="he-IL" sz="2400" dirty="0" smtClean="0">
                <a:solidFill>
                  <a:schemeClr val="bg1"/>
                </a:solidFill>
              </a:rPr>
              <a:t>7. </a:t>
            </a:r>
            <a:r>
              <a:rPr lang="he-IL" sz="2400" dirty="0">
                <a:solidFill>
                  <a:schemeClr val="bg1"/>
                </a:solidFill>
              </a:rPr>
              <a:t>השלמה מוחלטת עם הגזירות הנסתרות והנגלות של </a:t>
            </a:r>
            <a:r>
              <a:rPr lang="he-IL" sz="2400" dirty="0" smtClean="0">
                <a:solidFill>
                  <a:schemeClr val="bg1"/>
                </a:solidFill>
              </a:rPr>
              <a:t>האל.</a:t>
            </a:r>
            <a:endParaRPr lang="he-IL" sz="2400" dirty="0">
              <a:solidFill>
                <a:schemeClr val="bg1"/>
              </a:solidFill>
            </a:endParaRPr>
          </a:p>
        </p:txBody>
      </p:sp>
      <p:sp>
        <p:nvSpPr>
          <p:cNvPr id="18434" name="AutoShape 2" descr="data:image/png;base64,iVBORw0KGgoAAAANSUhEUgAAARMAAAC3CAMAAAAGjUrGAAAAjVBMVEX////SFi0AOLj/1wYAgErRCy7V3PEAIbTcUSb/3gD/3AAALr2dknIAhUwAMb4Aek0AdTXcACoAg0EAaXYAaHgAZ3p6oTeAozZwXD+QvaZ4WD6YwqwAanRynjmNvKQAZ3l7Vz11WT7a3fhzWz6CVDwAVnhmiWIAF7oAfTwAZX1tXz/nVSIAf0yJrjP/5AD49/TkAAADJ0lEQVR4nO3TCXbTQBCEYcUMiwPCQewQEvYd7n887KyySrI1Mz34TXX9J+j3verm85MjtV3TCmVYE4QyrAlCGbY2EcqgjUlo3wul14WJULa6NBFKvysTofS6NhHKbTcmQrnp1kQo1/VMhHJV30Qol22ZCOWibROhbBqYCOUITYQyYhLaN95R0EQoIybuUcZMvKOMmjhHGTfxjTJhEtoPflGmTDyjTJo4Rpk28Yuyw8Qtyi4Tryg7TZyi7DbxibLHJLSf/KHsM/GIstfEIcp+E38oM0xC+8oXyhwTbyizTJyhzDPxhTLTxBXKXBNPKLNNHKHMN/GDEmGyQbnroRiT0P789cBBUSbh95+/S/7iTMLq5fEd+iJN1ijLQ59cvFgTDyjRJg7eJ96EfykJJvQoKSbs75NkQr6UNBNulEQT6vdJNWFeSrIJMUq6Ce/7ZJjQouSYsL5PlklYvWBcSp4JJ0qmyRqF731yTRiXkm1CiJJvwodiYEKHYmHChmJiQoZiY8KFYmRChWJlwoRiZhJW71hQ7Ex4lmJoQoNiacLyPqYmJCi2JhwoxiYUKNYmDCjmJgQo9ib1oxQwqR6lhEntKEVMKkcpY1I3SiGTqlFKmdSMUsxkjbI8rrNyJiF8fVRn5Uy604eVVsykO328qLRSJhWTlDKpmaSQSdUkZUzqJiliUjlJCZPaSQqYVE9ib9I9rZ3E3KT+lZibEKzE2oSCxNaE4XEWtiYcKzE1YSExNKEhsTPhITEzISKxMmEiMTLpnhGR2JhwkZiYkJFYmLCRGJjQkeSb8JFkmxCS5JowkmSaUJLkmXTPGUmyTLpzSpIcE1aSDBPSx1lkmPCSJJsQk6SaMJMkmlCTpJlwkySZkJOkmLCTJJjQk8SbdD/YSaJN+FcSbeJgJbEm3798u89flMnJ2cd7DooxOTlrfCQSTCSYSDCRYCLBRIKJBBMJNoPk9aFv/N+JBBMJJhJMJJhIMJFgIsFEgokEEwkmEmyC5O2h7zpkWgmmlWAiwfQ4mFaCiQQTCSYSTCSYSDCRYCLBRIKJBBMJJhJMJJhIMJFgIsFEgokEEwn0D9Rnsq/FuoSAAAAAAElFTkSuQmCC"/>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upload.wikimedia.org/wikipedia/commons/thumb/0/00/Flag_of_Palestine.svg/250px-Flag_of_Palestine.svg.png"/>
          <p:cNvPicPr>
            <a:picLocks noChangeAspect="1" noChangeArrowheads="1"/>
          </p:cNvPicPr>
          <p:nvPr/>
        </p:nvPicPr>
        <p:blipFill>
          <a:blip r:embed="rId2" cstate="print">
            <a:lum contrast="-59000"/>
          </a:blip>
          <a:srcRect/>
          <a:stretch>
            <a:fillRect/>
          </a:stretch>
        </p:blipFill>
        <p:spPr bwMode="auto">
          <a:xfrm>
            <a:off x="0" y="0"/>
            <a:ext cx="13716000" cy="6858000"/>
          </a:xfrm>
          <a:prstGeom prst="rect">
            <a:avLst/>
          </a:prstGeom>
          <a:noFill/>
        </p:spPr>
      </p:pic>
      <p:sp>
        <p:nvSpPr>
          <p:cNvPr id="2" name="כותרת 1"/>
          <p:cNvSpPr>
            <a:spLocks noGrp="1"/>
          </p:cNvSpPr>
          <p:nvPr>
            <p:ph type="title"/>
          </p:nvPr>
        </p:nvSpPr>
        <p:spPr/>
        <p:txBody>
          <a:bodyPr/>
          <a:lstStyle/>
          <a:p>
            <a:r>
              <a:rPr lang="he-IL" dirty="0" smtClean="0">
                <a:solidFill>
                  <a:schemeClr val="bg1"/>
                </a:solidFill>
                <a:cs typeface="+mn-cs"/>
              </a:rPr>
              <a:t>חמשת מצוות האסלאם</a:t>
            </a:r>
            <a:endParaRPr lang="he-IL" dirty="0">
              <a:solidFill>
                <a:schemeClr val="bg1"/>
              </a:solidFill>
              <a:cs typeface="+mn-cs"/>
            </a:endParaRPr>
          </a:p>
        </p:txBody>
      </p:sp>
      <p:sp>
        <p:nvSpPr>
          <p:cNvPr id="3" name="מציין מיקום תוכן 2"/>
          <p:cNvSpPr>
            <a:spLocks noGrp="1"/>
          </p:cNvSpPr>
          <p:nvPr>
            <p:ph idx="1"/>
          </p:nvPr>
        </p:nvSpPr>
        <p:spPr/>
        <p:txBody>
          <a:bodyPr/>
          <a:lstStyle/>
          <a:p>
            <a:pPr>
              <a:buNone/>
            </a:pPr>
            <a:r>
              <a:rPr lang="he-IL" dirty="0" smtClean="0"/>
              <a:t>   1. העדות - הצהרת המוסלמי על אמונתו, כפי שהיא מופיעה בפסוק "אין אלוהים מבלעדי אללה ומוחמד הוא שליחו".</a:t>
            </a:r>
            <a:br>
              <a:rPr lang="he-IL" dirty="0" smtClean="0"/>
            </a:br>
            <a:r>
              <a:rPr lang="he-IL" dirty="0" smtClean="0"/>
              <a:t>2. התפילה - חמש פעמים ביום.</a:t>
            </a:r>
            <a:br>
              <a:rPr lang="he-IL" dirty="0" smtClean="0"/>
            </a:br>
            <a:r>
              <a:rPr lang="he-IL" dirty="0" smtClean="0"/>
              <a:t>3. הצדקה - לנזקקים.</a:t>
            </a:r>
            <a:br>
              <a:rPr lang="he-IL" dirty="0" smtClean="0"/>
            </a:br>
            <a:r>
              <a:rPr lang="he-IL" dirty="0" smtClean="0"/>
              <a:t>4. הצום - בימי חודש הרמדאן.</a:t>
            </a:r>
            <a:br>
              <a:rPr lang="he-IL" dirty="0" smtClean="0"/>
            </a:br>
            <a:r>
              <a:rPr lang="he-IL" dirty="0" smtClean="0"/>
              <a:t>5. העלייה לרגל - לכעבה שבמכה ולכמה אתרים מקודשים בסביבתה, פעם אחת, לפחות, בחיי המאמין.</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ox(in)">
                                      <p:cBhvr>
                                        <p:cTn id="1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srcRect/>
          <a:stretch>
            <a:fillRect/>
          </a:stretch>
        </p:blipFill>
        <p:spPr bwMode="auto">
          <a:xfrm rot="19948585">
            <a:off x="-484323" y="1428639"/>
            <a:ext cx="10001250" cy="2381250"/>
          </a:xfrm>
          <a:prstGeom prst="rect">
            <a:avLst/>
          </a:prstGeom>
          <a:noFill/>
          <a:ln w="9525">
            <a:noFill/>
            <a:miter lim="800000"/>
            <a:headEnd/>
            <a:tailEnd/>
          </a:ln>
        </p:spPr>
      </p:pic>
      <p:sp>
        <p:nvSpPr>
          <p:cNvPr id="2" name="כותרת 1"/>
          <p:cNvSpPr>
            <a:spLocks noGrp="1"/>
          </p:cNvSpPr>
          <p:nvPr>
            <p:ph type="title"/>
          </p:nvPr>
        </p:nvSpPr>
        <p:spPr>
          <a:xfrm>
            <a:off x="683568" y="5445224"/>
            <a:ext cx="8229600" cy="1143000"/>
          </a:xfrm>
        </p:spPr>
        <p:txBody>
          <a:bodyPr>
            <a:normAutofit fontScale="90000"/>
          </a:bodyPr>
          <a:lstStyle/>
          <a:p>
            <a:r>
              <a:rPr lang="he-IL" dirty="0" smtClean="0">
                <a:cs typeface="+mn-cs"/>
              </a:rPr>
              <a:t>שאלה? מה השונה ומה הדומה בין מצוות הדרוזים למצוות המוסלמים? </a:t>
            </a:r>
            <a:endParaRPr lang="he-IL"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440</Words>
  <Application>Microsoft Office PowerPoint</Application>
  <PresentationFormat>‫הצגה על המסך (4:3)</PresentationFormat>
  <Paragraphs>45</Paragraphs>
  <Slides>12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ערכת נושא Office</vt:lpstr>
      <vt:lpstr>הדרוזים الدروز </vt:lpstr>
      <vt:lpstr>הדרוזים – מי הם?</vt:lpstr>
      <vt:lpstr>עיקרי הדת הדרוזית</vt:lpstr>
      <vt:lpstr>הח'לווה - בית התפילה הדרוזי </vt:lpstr>
      <vt:lpstr>הח'לווה - בפנים ובחוץ</vt:lpstr>
      <vt:lpstr>שאלה? מה השונה ומה הדומה בין המסגד לבין הח'לווה?</vt:lpstr>
      <vt:lpstr>שבעת מצוות הדרוזים</vt:lpstr>
      <vt:lpstr>חמשת מצוות האסלאם</vt:lpstr>
      <vt:lpstr>שאלה? מה השונה ומה הדומה בין מצוות הדרוזים למצוות המוסלמים? </vt:lpstr>
      <vt:lpstr>ההלכות הדתיות של הדרוזים </vt:lpstr>
      <vt:lpstr>ההלכות ההתנהגותיות של הדרוזים</vt:lpstr>
      <vt:lpstr>מקווה שהבנתם ונהנתם!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הדרוזים الدروز</dc:title>
  <dc:creator>tal</dc:creator>
  <cp:lastModifiedBy>tal</cp:lastModifiedBy>
  <cp:revision>2</cp:revision>
  <dcterms:created xsi:type="dcterms:W3CDTF">2014-09-08T16:16:30Z</dcterms:created>
  <dcterms:modified xsi:type="dcterms:W3CDTF">2014-09-09T19:38:20Z</dcterms:modified>
</cp:coreProperties>
</file>